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3" r:id="rId21"/>
    <p:sldId id="300" r:id="rId22"/>
    <p:sldId id="291" r:id="rId23"/>
    <p:sldId id="293" r:id="rId24"/>
    <p:sldId id="294" r:id="rId25"/>
    <p:sldId id="296" r:id="rId26"/>
    <p:sldId id="295" r:id="rId27"/>
    <p:sldId id="297" r:id="rId28"/>
    <p:sldId id="298" r:id="rId29"/>
    <p:sldId id="299" r:id="rId30"/>
    <p:sldId id="265" r:id="rId31"/>
    <p:sldId id="263" r:id="rId32"/>
    <p:sldId id="267" r:id="rId33"/>
    <p:sldId id="266" r:id="rId34"/>
    <p:sldId id="268" r:id="rId35"/>
    <p:sldId id="269" r:id="rId36"/>
    <p:sldId id="270" r:id="rId37"/>
    <p:sldId id="271" r:id="rId38"/>
    <p:sldId id="264" r:id="rId39"/>
    <p:sldId id="290" r:id="rId40"/>
    <p:sldId id="258" r:id="rId41"/>
    <p:sldId id="259" r:id="rId42"/>
    <p:sldId id="261" r:id="rId43"/>
    <p:sldId id="262" r:id="rId4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>
        <p:scale>
          <a:sx n="125" d="100"/>
          <a:sy n="125" d="100"/>
        </p:scale>
        <p:origin x="13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1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1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0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7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0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3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49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06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9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8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6910-27CD-472C-BCCA-D310F8B4AD36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619B-CC55-4594-914A-0840E7FEB4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0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290" y="1604564"/>
            <a:ext cx="8170835" cy="2055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ПРІОРИТЕТИ ДЕРЖАВНОЇ ПОЛІТИКИ </a:t>
            </a:r>
            <a:b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НОВОЇ ВЛАДИ: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53" t="35436" r="54256" b="29144"/>
          <a:stretch/>
        </p:blipFill>
        <p:spPr>
          <a:xfrm>
            <a:off x="293896" y="168394"/>
            <a:ext cx="1512168" cy="1046471"/>
          </a:xfrm>
          <a:prstGeom prst="rect">
            <a:avLst/>
          </a:prstGeom>
        </p:spPr>
      </p:pic>
      <p:pic>
        <p:nvPicPr>
          <p:cNvPr id="6" name="Picture 2" descr="Картинки по запросу konrad adenauer stiftu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64" y="295548"/>
            <a:ext cx="1967742" cy="9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684" y="3655452"/>
            <a:ext cx="7768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 суспільства, </a:t>
            </a:r>
            <a:b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бачення політикуму, </a:t>
            </a:r>
            <a:b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 і пропозиції експертів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271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" y="746813"/>
            <a:ext cx="8907687" cy="50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746813"/>
            <a:ext cx="9025247" cy="52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" y="746813"/>
            <a:ext cx="9037333" cy="46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" y="2110740"/>
            <a:ext cx="8963341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" y="1341120"/>
            <a:ext cx="895339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" y="1400556"/>
            <a:ext cx="9020262" cy="31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660"/>
            <a:ext cx="9056585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" y="1200912"/>
            <a:ext cx="8967573" cy="35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" y="1251204"/>
            <a:ext cx="8932785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0637" y="116358"/>
            <a:ext cx="4510786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" y="1197864"/>
            <a:ext cx="8980670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6458" y="2162871"/>
            <a:ext cx="5902385" cy="2364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2E2F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ОНОВЛЕННЯ ВЛАДИ В УКРАЇНІ: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ПРИЧИНИ, МОЖЛИВОСТІ, ВИКЛИКИ</a:t>
            </a:r>
            <a:endParaRPr lang="uk-UA" sz="2400" b="1" dirty="0" smtClean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uk-UA" sz="2400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uk-UA" sz="2400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(доповідач – </a:t>
            </a:r>
            <a:r>
              <a:rPr lang="uk-UA" sz="2400" dirty="0" err="1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Ю.Якименко</a:t>
            </a:r>
            <a:r>
              <a:rPr lang="uk-UA" sz="2400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uk-UA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7804" y="116358"/>
            <a:ext cx="525644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ВНУТРІШНІ РИЗИКИ ДЛЯ НОВОЇ ВЛАДИ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Надмірна концентрація влади у Президента, нівелювання ролі Парламенту та Уряду, небезпека авторитарних тенденцій </a:t>
            </a:r>
            <a:endParaRPr lang="en-US" sz="20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Ілюзія монополії на істину внаслідок високого рівня підтримки, 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ігнорування критики або альтернативних пропозицій, закритість для суспільства 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рак системного підходу, відсутність програмної основи, «клаптикова» політика, орієнтація на «ефектність» замість «ефективності», брак професіоналів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Інерція виборчих кампаній: прагнення будь-що «переробити» зроблене попередниками, самоствердження через заперечення  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Вразливість до впливу олігархічних груп </a:t>
            </a:r>
            <a:endParaRPr lang="uk-UA" sz="2000" dirty="0">
              <a:solidFill>
                <a:srgbClr val="2E2F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9722" y="116358"/>
            <a:ext cx="623260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ПРІОРИТЕТИ У СФЕРІ </a:t>
            </a: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ВНУТРІШНЬОЇ ПОЛІТИКИ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Підвищення ефективності влади, її здатності адекватно реагувати на внутрішні та зовнішні виклики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абезпечення 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дієвих механізмів представництва інтересів громадян, удосконалення інститутів представницької та безпосередньої демократії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Відокремлення бізнесі від влади, суттєве зниження рівня корупції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Забезпечення права на справедливий суд 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9722" y="116358"/>
            <a:ext cx="623260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ПРІОРИТЕТИ У СФЕРІ </a:t>
            </a: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ВНУТРІШНЬОЇ ПОЛІТИКИ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418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Удосконалення системи державного управління та місцевого самоврядування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ержавна інформаційна політика, формування і захист національного інформаційного простору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Сприяння зміцненню громадянського суспільства, 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формуванню демократичної політичної культури громадян України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742" y="116358"/>
            <a:ext cx="670856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ПІДВИЩЕННЯ 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ЕФЕКТИВНОСТІ ВЛАДИ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Ревізія законодавчої бази діяльності вищих органів влади, її приведення у відповідність до Конституції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рийняття Закону «Про порядок здійснення конституційних повноважень Президента України», унормування статусу його допоміжного органу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Пріоритетне дискреційне право Президента звільняти міністрів оборони і закордонних справ </a:t>
            </a: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Запровадження конструктивного вотуму недовіри Кабінету Міністрів і принципу індивідуальної відповідальності міністрів перед Парламентом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(можливість відставки міністра з ініціативи більшості)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8" y="116358"/>
            <a:ext cx="914218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ЗАБЕЗПЕЧЕННЯ ДІЄВИХ МЕХАНІЗМІВ ПРЕДСТАВНИЦТВА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Удосконалення інституту політичних партій (питання всеукраїнського статусу, членства, програмно-ідеологічної діяльності, контролю за дотриманням норм законодавства)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ідвищення дієздатності Парламенту, прийняття нового Регламенту, 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посилення його взаємодії з Урядом, посилення парламентських контролю 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Обов’язкове проведення референдуму про довіру вищим владним інститутам через 2 роки після їх обрання, за результатами – можливість проведення дострокових виборів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010" y="116358"/>
            <a:ext cx="898605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ВІДОКРЕМЛЕННЯ БІЗНЕСУ ВІД ВЛАДИ, АНТИКОРУПЦІЯ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79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Удосконалення антикорупційного законодавства в частині запобігання конфлікту інтересів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аконодавче унормування лобістської діяльності, забезпечення її публічності та зрозумілості для суспільства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Посилення незалежності антикорупційних від інших органів 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інститутів 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влади, політичних та інших протиправних впливів, підвищення рівня їх професіоналізму.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Упровадження системи інтегрованої взаємодії усіх антикорупційних органів, створення міжвідомчого антикорупційного </a:t>
            </a:r>
            <a:r>
              <a:rPr lang="uk-UA" sz="2000" b="1" dirty="0" err="1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моніторингово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-аналітичного центру</a:t>
            </a:r>
            <a:endParaRPr lang="uk-UA" sz="20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034" y="116358"/>
            <a:ext cx="813799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ЗАБЕЗПЕЧЕННЯ ПРАВА НА СПРАВЕДЛИВИЙ СУД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83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Ухвалити нову редакцію Закону про судоустрій і статус суддів, яка би повністю відповідала положенням Конституції. Привести у відповідність до Конституції процесуальні кодекси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простити механізм реалізації права громадян на конституційну скаргу, відновити повноваження Конституційного Суду на офіційне тлумачення законів України за конституційним зверненням громадян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Розглянути можливість тимчасової передачі певних функцій судочинства (господарські спори, питання власності, приватизації) спеціальному судовому органу з міжнародних фахівців (на основі британського права)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042" y="116358"/>
            <a:ext cx="806599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ДЕРЖАВНЕ УПРАВЛІННЯ ТА САМОВРЯДУВАННЯ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Здійснення незалежного комплексного обстеження системи органів виконавчої влади, а також аудиту </a:t>
            </a:r>
            <a:r>
              <a:rPr lang="uk-UA" sz="2000" b="1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проектів міжнародної технічної допомоги, що реалізуються в Україні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несення змін до Конституції щодо децентралізації, прийняття законів, необхідних для повноцінного функціонування нової моделі організації влади та місцевого самоврядування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Запровадження </a:t>
            </a:r>
            <a:r>
              <a:rPr lang="uk-UA" sz="2000" b="1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сучасних методів стратегічного планування. </a:t>
            </a: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Розробка і реалізація в якості пілотної Інтегрованої довгострокової програми «Інфраструктура і розвиток України».</a:t>
            </a:r>
            <a:endParaRPr lang="uk-UA" sz="20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77" y="116358"/>
            <a:ext cx="917174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ІНФОРМАЦІЙНА ПОЛІТИКА, ІНФОРМАЦІЙНИЙ ПРОСТІР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591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Аудит існуючої системи вироблення та реалізації державної інформаційної політики, напрацювання концепції її реорганізації відповідно до існуючих викликів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Удосконалення законодавчої бази діяльності ЗМІ, зокрема, реєстрації та ліцензування, посилення відповідальності як самих ЗМІ, так і за перешкоджання їх діяльності, демонополізації та ін.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Вироблення стимулів підтримки ЗМІ, які залучаються до здійснення культурно-просвітницької діяльності, а також на перспективу реалізації загальнодержавної програми з політичної освіти  громадян та формування демократичних цінностей</a:t>
            </a:r>
          </a:p>
          <a:p>
            <a:pPr lvl="0">
              <a:lnSpc>
                <a:spcPct val="107000"/>
              </a:lnSpc>
              <a:spcAft>
                <a:spcPts val="3600"/>
              </a:spcAft>
            </a:pP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792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" y="116358"/>
            <a:ext cx="929183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ПРІОРИТЕТ: ГРОМАДЯНСЬКЕ СУСПІЛЬСТВО, ПОЛІТИЧНА КУЛЬТУРА</a:t>
            </a:r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Оновлення Національної стратегії сприяння розвитку громадянського суспільства в Україні на перспективу 2021-2021-2025рр. Ухвалення Закону </a:t>
            </a:r>
            <a:r>
              <a:rPr lang="uk-UA" sz="2000" b="1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 підтримку громадянського суспільства», який передбачав би створення відповідного Фонду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умов для рівного доступу недержавних дослідницьких організацій до здійснення досліджень у галузі аналізу політики, експертизи і т. ін., що здійснюються за рахунок бюджетних коштів, на конкурсних засадах.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Розробка Концепції громадянської освіти в Україні, що включала б у себе змістовну та інституційну складові.</a:t>
            </a: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86000" y="-141208"/>
            <a:ext cx="4572000" cy="71404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622159"/>
            <a:ext cx="6469380" cy="56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0783" y="2154162"/>
            <a:ext cx="5431808" cy="2364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ЕКОНОМІЧНОЇ ПОЛІТИКИ УКРАЇНИ</a:t>
            </a:r>
          </a:p>
          <a:p>
            <a:pPr algn="ctr">
              <a:lnSpc>
                <a:spcPct val="107000"/>
              </a:lnSpc>
            </a:pPr>
            <a:endParaRPr lang="uk-UA" sz="2400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uk-UA" sz="2400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(доповідач – В.Юрчишин)</a:t>
            </a:r>
            <a:endParaRPr lang="uk-UA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3771" y="833899"/>
            <a:ext cx="803801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економічній політиці - досягти необхідних передумов для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втілення сучасної, конкурентоспроможної економічної моделі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чітко визначити роль, яку повинна відігравати держава. Це має стати вагомою опорою для здійснення нової соціально-економічної політики.</a:t>
            </a:r>
            <a:endParaRPr lang="uk-UA" dirty="0" smtClean="0">
              <a:solidFill>
                <a:srgbClr val="2E2F4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65417" y="4714386"/>
            <a:ext cx="3004457" cy="1365504"/>
            <a:chOff x="2710624" y="1616306"/>
            <a:chExt cx="2573219" cy="13655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710624" y="1616306"/>
              <a:ext cx="2573219" cy="1365504"/>
            </a:xfrm>
            <a:prstGeom prst="roundRect">
              <a:avLst/>
            </a:prstGeom>
            <a:solidFill>
              <a:srgbClr val="2E2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777282" y="1682964"/>
              <a:ext cx="2439903" cy="1232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здійснення нової соціально-економічної політики</a:t>
              </a:r>
              <a:endParaRPr lang="uk-UA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4084319" y="3631473"/>
            <a:ext cx="975360" cy="1049583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2E2F4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3352048" y="3143794"/>
            <a:ext cx="2506561" cy="487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па 17"/>
          <p:cNvGrpSpPr/>
          <p:nvPr/>
        </p:nvGrpSpPr>
        <p:grpSpPr>
          <a:xfrm>
            <a:off x="5579180" y="2640430"/>
            <a:ext cx="3007472" cy="1480655"/>
            <a:chOff x="130630" y="57474"/>
            <a:chExt cx="2573219" cy="1365504"/>
          </a:xfrm>
          <a:solidFill>
            <a:schemeClr val="bg1">
              <a:lumMod val="85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0630" y="57474"/>
              <a:ext cx="2573219" cy="13655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97288" y="124132"/>
              <a:ext cx="2439903" cy="1232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чітке визначення ролі, яку повинна відігравати держава</a:t>
              </a:r>
              <a:endParaRPr lang="uk-UA" b="1" kern="1200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6058" y="2640430"/>
            <a:ext cx="3007472" cy="1480655"/>
            <a:chOff x="5236112" y="109731"/>
            <a:chExt cx="2573219" cy="1365504"/>
          </a:xfrm>
          <a:solidFill>
            <a:schemeClr val="bg1">
              <a:lumMod val="85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236112" y="109731"/>
              <a:ext cx="2573219" cy="13655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302770" y="176389"/>
              <a:ext cx="2439903" cy="12321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втілення сучасної, конкурентоспроможної економічної моделі</a:t>
              </a:r>
              <a:endParaRPr lang="uk-UA" b="1" kern="1200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31" y="1588106"/>
            <a:ext cx="811638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…Має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 базою суспільного договору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головних орієнтирів та пріоритетів соціально-економічного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Її метою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забезпечення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dirty="0" smtClean="0">
              <a:solidFill>
                <a:srgbClr val="2E2F4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кардинального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підвищення ролі знання та праці в розвитку суспільства;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приведення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відповідність соціальних зобов’язань уряду з економічними можливостями держави на підставі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повної інвентаризації наявного соціального законодавства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соціальної експертизи усіх без виключення проектів нормативно-правових актів щодо їх соціальної спрямованості та наслідків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реалізації;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межах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закону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закріплення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вичерпного переліку підстав та критеріїв, які дають право на соціальний захист з боку держави, а також характеристики всіх форм та видів соціального захисту, які держава гарантує різним соціальним групам та категоріям населення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3812" y="803418"/>
            <a:ext cx="4736376" cy="611724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 СТРАТЕГІЯ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(ДОКТРИНА)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383" y="1921157"/>
            <a:ext cx="79552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ПДВ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15% (мінімально допустимої стандартної ставки для країн ЄС10) та запровадження 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знижених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ставок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 5-7% – для окремих, чітко регламентованих соціально значущих товарів і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послуг;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законодавче закріплення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недопустимості впровадження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будь-якого нового податку чи підвищення ставки податку,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призвести до посилення податкового тиску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інакше, ніж за наявності підтримки таких змін (що посилюють податковий тиск) конституційною більшістю Верховної Ради;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запровадження практики, відповідно до якої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податкові пільги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і інші форми державної підтримки підприємств, носитимуть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винятково тимчасовий характер …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метою поступової відмови від пільг взагалі та можливості їх заміни ринковими рішеннями.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5103" y="879566"/>
            <a:ext cx="6953794" cy="879566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ПЕРЕХІД ДО ЗНИЖЕННЯ ПОДАТКОВОГО НАВАНТАЖЕННЯ </a:t>
            </a:r>
          </a:p>
          <a:p>
            <a:pPr lvl="0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СТАБІЛІЗАЦІЯ ПОДАТКОВОЇ СИСТЕМИ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057" y="1868906"/>
            <a:ext cx="79901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Перехід від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оподаткування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доходів фізичних осіб (індивідів) до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сукупного доходу сім’ї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врахуванням мінімальної соціальної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забезпеченості (неоподаткованої):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задоволення мінімальних життєвих потреб, включаючи оплату житла;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утримання дітей, інвалідів, майбутніх матерів;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освіти, в т.ч. вищої, у визначеній категорії навчальних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заходів…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нового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розподілу надходжень від податку з доходів фізичних осіб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метою забезпечення більш справедливих міжрегіональних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доходів, зокрема між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місцевими бюджетами за принципом як місця походження (роботи платника податків – 75% обсягу), так і місця проживання (реєстрації) платника (25%).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2629" y="879566"/>
            <a:ext cx="7406639" cy="879566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ТРАНСФОРМАЦІЯ ДІЮЧОЇ СИСТЕМИ ОПОДАТКУВАННЯ </a:t>
            </a:r>
          </a:p>
          <a:p>
            <a:pPr lvl="0"/>
            <a:r>
              <a:rPr lang="ru-RU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ПОСИЛЕННЯ СПРАВЕДЛИВОСТІ В РОЗПОДІЛІ ДОХОДІВ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064" y="2042905"/>
            <a:ext cx="787690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державних запозичень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протягом року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 перевищувати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обсягу бюджетних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 на фінансування 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обсяг запозичень ОВДП, доступних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нерезидентів, обмежуються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ОВДП, власниками яких є нерезиденти, у Держбюджеті визначаються державні валютні ресурси, необхідні для забезпечення (виведення за кордон) доходів нерезидентів від ОВДП.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7806" y="896897"/>
            <a:ext cx="5068388" cy="879566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ЗАКРІПЛЕННЯ МІНІМАЛЬНОГО ОБСЯГУ </a:t>
            </a:r>
          </a:p>
          <a:p>
            <a:pPr lvl="0"/>
            <a:r>
              <a:rPr lang="ru-RU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ДЕРЖАВНИХ ІНВЕСТИЦІЙ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9532" y="888189"/>
            <a:ext cx="6810101" cy="635812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ЗАОХОЧЕННЯ ПРИВАТНОГО СЕКТОРУ ДО ІНВЕСТИЦІЙ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064" y="1973236"/>
            <a:ext cx="787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пакетів інвестиційного стимулювання, </a:t>
            </a:r>
            <a:b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включатимуть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 рівня оподаткування бізнесу (насамперед, податку на прибуток підприємств через інструменти прискореної амортизації);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компенсації державою певної частки капітальних витрат …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відповідних підприємств у виробничу діяльність;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закріплення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граничного рівня тарифів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 монополій </a:t>
            </a:r>
            <a:b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3-5років.</a:t>
            </a:r>
          </a:p>
        </p:txBody>
      </p:sp>
    </p:spTree>
    <p:extLst>
      <p:ext uri="{BB962C8B-B14F-4D97-AF65-F5344CB8AC3E}">
        <p14:creationId xmlns:p14="http://schemas.microsoft.com/office/powerpoint/2010/main" val="3243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1978" y="116358"/>
            <a:ext cx="684809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ЕКОНОМІЧНОЇ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1465" y="966522"/>
            <a:ext cx="4389118" cy="888360"/>
          </a:xfrm>
          <a:prstGeom prst="roundRect">
            <a:avLst/>
          </a:prstGeom>
          <a:solidFill>
            <a:schemeClr val="bg1"/>
          </a:solidFill>
          <a:ln>
            <a:solidFill>
              <a:srgbClr val="2E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ПЕРЕГЛЯД ІСНУЮЧОЇ МОДЕЛІ </a:t>
            </a:r>
          </a:p>
          <a:p>
            <a:pPr lvl="0"/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ГРОШОВО-КРЕДИТНОЇ ПОЛІТИКИ 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572" y="2190950"/>
            <a:ext cx="787690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ниження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ключових відсоткових ставок НБУ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зменшення привабливості 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високодохідних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арбітражних операцій … поза реальним сектором;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абезпечення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 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доступності кредитних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ресурсів –</a:t>
            </a:r>
            <a:r>
              <a:rPr lang="uk-UA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щорічне зростання обсягів кредитування щонайменше на 15-20% з відповідним зниженням вартості кредитування для населення, малого і середнього бізнесу (цільовий рівень інфляції +3-6</a:t>
            </a:r>
            <a:r>
              <a:rPr lang="uk-UA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uk-UA" dirty="0">
              <a:solidFill>
                <a:srgbClr val="2E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843" y="2162871"/>
            <a:ext cx="8483604" cy="2364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ПРІОРИТЕТИ У СФЕРІ БЕЗПЕКИ І ОБОРОНИ</a:t>
            </a:r>
          </a:p>
          <a:p>
            <a:pPr algn="ctr">
              <a:lnSpc>
                <a:spcPct val="107000"/>
              </a:lnSpc>
            </a:pPr>
            <a:r>
              <a:rPr lang="uk-UA" sz="2400" b="1" dirty="0" smtClean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РЕФОРМУВАННЯ ЗОВНІШНЬОЇ ПОЛІТИКИ УКРАЇНИ</a:t>
            </a:r>
          </a:p>
          <a:p>
            <a:pPr algn="ctr">
              <a:lnSpc>
                <a:spcPct val="107000"/>
              </a:lnSpc>
            </a:pPr>
            <a:endParaRPr lang="uk-UA" sz="2400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uk-UA" sz="2400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(доповідач – М.Пашков)</a:t>
            </a:r>
            <a:endParaRPr lang="uk-UA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b="1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0552" y="116358"/>
            <a:ext cx="577093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ПРІОРИТЕТИ У СФЕРІ БЕЗПЕКИ І ОБОРОНИ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11" y="1217076"/>
            <a:ext cx="8142514" cy="350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Посилення обороноздатності та відсіч російській агресії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cap="all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регулювання російсько-українського збройного конфлікту, деокупація та реінтеграція окупованих територій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Реформування та розвиток СЗНБ у напрямі підвищення її ефективності та стійкості</a:t>
            </a:r>
            <a:endParaRPr lang="uk-UA" sz="2000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Зміцнення довгострокових зовнішніх гарантій безпеки</a:t>
            </a:r>
            <a:endParaRPr lang="uk-UA" sz="2000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" y="1051612"/>
            <a:ext cx="8985045" cy="48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097" y="116358"/>
            <a:ext cx="670984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ЗОВНІШНЬОЇ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764" y="1278036"/>
            <a:ext cx="8142514" cy="238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Законодавчо-правове визначення засад і пріоритетів зовнішньої політики України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Вдосконалення системи забезпечення зовнішніх відносин </a:t>
            </a:r>
          </a:p>
          <a:p>
            <a:pPr marL="342900" lvl="0" indent="-342900">
              <a:lnSpc>
                <a:spcPct val="107000"/>
              </a:lnSpc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Реформування дипломатичної служби України</a:t>
            </a:r>
            <a:endParaRPr lang="uk-UA" sz="2000" b="1" dirty="0">
              <a:solidFill>
                <a:srgbClr val="2E2F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097" y="116358"/>
            <a:ext cx="670984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ЗОВНІШНЬОЇ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26" y="2153221"/>
            <a:ext cx="7968344" cy="3813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розробити новий закон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 засади зовнішньої політики України»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розробити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Стратегію зовнішньої політики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України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яка має окреслити цілі, завдання, пріоритети, механізми державної політики на світовій арені;       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сформувати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Концепцію державної політики на російському напрямі 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(включно з планами відновлення державного суверенітету в Криму і тимчасово окупованих районах Донецької і Луганської областей);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розробку і запровадження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середньострокових адресних стратегій дій (державних політик)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значимих для України зовнішньополітичних напрямах.   </a:t>
            </a:r>
            <a:endParaRPr lang="uk-UA" dirty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12371" y="937459"/>
            <a:ext cx="7119255" cy="908758"/>
            <a:chOff x="0" y="28358"/>
            <a:chExt cx="7663543" cy="10038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8358"/>
              <a:ext cx="7663543" cy="100386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9004" y="77362"/>
              <a:ext cx="7565535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ЗАКОНОДАВЧО-ПРАВОВЕ ВИЗНАЧЕННЯ ЗАСАД</a:t>
              </a:r>
              <a:br>
                <a:rPr lang="uk-UA" sz="2000" b="1" kern="1200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000" b="1" kern="1200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ПРІОРИТЕТІВ ЗОВНІШНЬОЇ ПОЛІТИКИ УКРАЇНИ </a:t>
              </a:r>
              <a:endParaRPr lang="uk-UA" sz="2000" kern="1200" dirty="0">
                <a:solidFill>
                  <a:srgbClr val="2E2F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097" y="116358"/>
            <a:ext cx="670984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ЗОВНІШНЬОЇ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5062" y="2161237"/>
            <a:ext cx="7593875" cy="394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ітко розмежувати завдання, функції і повноваження органів влади у сфері зовнішньої політики;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вточнити координуючі функції МЗС у системі забезпечення зовнішніх зносин;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самостійність і відповідальність МЗС за практичну реалізацію державної політики;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унеможливити командно-адміністративне втручання у діяльність МЗС, його кадрову політику тощо;      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сформувати систему прозорого і відкритого парламентського і громадського контролю щодо реалізації державної політики у зовнішньополітичній сфері.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99753" y="893916"/>
            <a:ext cx="6692535" cy="952301"/>
            <a:chOff x="0" y="28358"/>
            <a:chExt cx="7663543" cy="10038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8358"/>
              <a:ext cx="7663543" cy="100386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9004" y="77362"/>
              <a:ext cx="7565535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ВДОСКОНАЛЕННЯ СИСТЕМИ ЗАБЕЗПЕЧЕННЯ ЗОВНІШНІХ ВІДНОСИН </a:t>
              </a:r>
              <a:endParaRPr lang="ru-RU" sz="2000" b="1" dirty="0">
                <a:solidFill>
                  <a:srgbClr val="2E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8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097" y="116358"/>
            <a:ext cx="670984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РЕФОРМУВАННЯ ЗОВНІШНЬОЇ ПОЛІТИКИ УКРАЇНИ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249" y="1900672"/>
            <a:ext cx="7593875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uk-UA" u="sng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Провести комплексну структурно-кадрову реорганізацію МЗС: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здійснити переатестацію кадрового складу;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високопрофесійну, самостійну середню ланку  «вповноважених дипломатів за  напрямами» (деск-офіцерів) які мають стати основною функціональною ланкою МЗС; 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провести аудит і паспортизацію посольств, інвентаризацію майна. Розробити </a:t>
            </a:r>
            <a:r>
              <a:rPr lang="uk-UA" b="1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Програму оптимізації системи закордонних установ України</a:t>
            </a:r>
            <a:r>
              <a:rPr lang="uk-UA" dirty="0">
                <a:solidFill>
                  <a:srgbClr val="2E2F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dirty="0" smtClean="0">
              <a:solidFill>
                <a:srgbClr val="2E2F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2E2F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запровадити публічну, прозору і справедливу кадрову політику в системі дипломатичної служби.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14249" y="893916"/>
            <a:ext cx="7663543" cy="734587"/>
            <a:chOff x="0" y="28358"/>
            <a:chExt cx="7663543" cy="10038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8358"/>
              <a:ext cx="7663543" cy="100386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9004" y="77362"/>
              <a:ext cx="7565535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2E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РЕФОРМУВАННЯ ДИПЛОМАТИЧНОЇ СЛУЖБИ УКРАЇНИ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6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654370"/>
            <a:ext cx="7932420" cy="5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5" y="746813"/>
            <a:ext cx="8318275" cy="55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" y="922020"/>
            <a:ext cx="8995586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654370"/>
            <a:ext cx="7376160" cy="56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0455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873" y="116358"/>
            <a:ext cx="468230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ТЕНДЕНЦІЇ ГРОМАДСЬКОЇ ДУМКИ</a:t>
            </a:r>
            <a:endParaRPr lang="uk-UA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>
          <a:xfrm>
            <a:off x="1370188" y="654370"/>
            <a:ext cx="6551676" cy="56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1465</Words>
  <Application>Microsoft Office PowerPoint</Application>
  <PresentationFormat>Екран (4:3)</PresentationFormat>
  <Paragraphs>172</Paragraphs>
  <Slides>43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Тема Office</vt:lpstr>
      <vt:lpstr>ПРІОРИТЕТИ ДЕРЖАВНОЇ ПОЛІТИКИ  ДЛЯ НОВОЇ ВЛАДИ: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ПРІОРИТЕТИ ДЕРЖАВНОЇ ПОЛІТИКИ  ДЛЯ НОВОЇ ВЛАДИ:    потреби суспільства,  бачення політикуму,  оцінки і пропозиції експертів</dc:title>
  <dc:creator>Олексій Розумний</dc:creator>
  <cp:lastModifiedBy>Євген Скрипка</cp:lastModifiedBy>
  <cp:revision>55</cp:revision>
  <dcterms:created xsi:type="dcterms:W3CDTF">2019-10-10T08:26:27Z</dcterms:created>
  <dcterms:modified xsi:type="dcterms:W3CDTF">2019-10-15T13:20:55Z</dcterms:modified>
</cp:coreProperties>
</file>