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81" r:id="rId5"/>
    <p:sldId id="275" r:id="rId6"/>
    <p:sldId id="276" r:id="rId7"/>
    <p:sldId id="259" r:id="rId8"/>
    <p:sldId id="260" r:id="rId9"/>
    <p:sldId id="300" r:id="rId10"/>
    <p:sldId id="319" r:id="rId11"/>
    <p:sldId id="271" r:id="rId12"/>
    <p:sldId id="272" r:id="rId13"/>
    <p:sldId id="311" r:id="rId14"/>
    <p:sldId id="284" r:id="rId15"/>
    <p:sldId id="285" r:id="rId16"/>
    <p:sldId id="286" r:id="rId17"/>
    <p:sldId id="287" r:id="rId18"/>
    <p:sldId id="302" r:id="rId19"/>
    <p:sldId id="324" r:id="rId20"/>
    <p:sldId id="301" r:id="rId21"/>
    <p:sldId id="314" r:id="rId22"/>
    <p:sldId id="315" r:id="rId23"/>
    <p:sldId id="322" r:id="rId24"/>
    <p:sldId id="323" r:id="rId25"/>
    <p:sldId id="316" r:id="rId26"/>
    <p:sldId id="320" r:id="rId27"/>
    <p:sldId id="317" r:id="rId28"/>
    <p:sldId id="318" r:id="rId29"/>
    <p:sldId id="293" r:id="rId30"/>
    <p:sldId id="299" r:id="rId31"/>
    <p:sldId id="292" r:id="rId32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64407" autoAdjust="0"/>
  </p:normalViewPr>
  <p:slideViewPr>
    <p:cSldViewPr>
      <p:cViewPr>
        <p:scale>
          <a:sx n="126" d="100"/>
          <a:sy n="126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9D33-9699-47B1-97FC-433F3DDFDC72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726C-F6E4-4612-AA0A-CBB83A73036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1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726C-F6E4-4612-AA0A-CBB83A730369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3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453A30-5148-45A3-B5FA-4FD52C50B8CD}" type="datetimeFigureOut">
              <a:rPr lang="uk-UA" smtClean="0"/>
              <a:t>29.01.2018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F37C0-B2E4-4267-843A-A98118D0E84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554589" cy="882119"/>
          </a:xfrm>
        </p:spPr>
        <p:txBody>
          <a:bodyPr>
            <a:normAutofit fontScale="25000" lnSpcReduction="20000"/>
          </a:bodyPr>
          <a:lstStyle/>
          <a:p>
            <a:r>
              <a:rPr lang="fr-FR" sz="5600" b="1" dirty="0"/>
              <a:t>James G. McGann, </a:t>
            </a:r>
            <a:r>
              <a:rPr lang="fr-FR" sz="5600" b="1" dirty="0" smtClean="0"/>
              <a:t>Ph.D. </a:t>
            </a:r>
            <a:r>
              <a:rPr lang="en-US" sz="5600" dirty="0" smtClean="0"/>
              <a:t>Director</a:t>
            </a:r>
            <a:endParaRPr lang="uk-UA" sz="5600" dirty="0"/>
          </a:p>
          <a:p>
            <a:r>
              <a:rPr lang="en-US" sz="5600" dirty="0"/>
              <a:t>Think Tanks and Civil Societies Program</a:t>
            </a:r>
            <a:endParaRPr lang="uk-UA" sz="5600" dirty="0"/>
          </a:p>
          <a:p>
            <a:r>
              <a:rPr lang="en-US" sz="5600" dirty="0"/>
              <a:t>The Lauder </a:t>
            </a:r>
            <a:r>
              <a:rPr lang="en-US" sz="5600" dirty="0" smtClean="0"/>
              <a:t>Institute, University </a:t>
            </a:r>
            <a:r>
              <a:rPr lang="en-US" sz="5600" dirty="0"/>
              <a:t>of </a:t>
            </a:r>
            <a:r>
              <a:rPr lang="en-US" sz="5600" dirty="0" smtClean="0"/>
              <a:t>Pennsylvania, Philadelphia</a:t>
            </a:r>
            <a:r>
              <a:rPr lang="en-US" sz="5600" dirty="0"/>
              <a:t>, PA USA</a:t>
            </a:r>
            <a:endParaRPr lang="uk-UA" sz="5600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8999"/>
            <a:ext cx="9143999" cy="129614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>
                <a:effectLst/>
              </a:rPr>
              <a:t>Світовий </a:t>
            </a:r>
            <a:r>
              <a:rPr lang="uk-UA" sz="4000" dirty="0" smtClean="0">
                <a:effectLst/>
              </a:rPr>
              <a:t>рейтинг </a:t>
            </a:r>
            <a:r>
              <a:rPr lang="uk-UA" sz="4000" dirty="0" smtClean="0">
                <a:effectLst/>
              </a:rPr>
              <a:t>аналітичних центрів - </a:t>
            </a:r>
            <a:r>
              <a:rPr lang="en-US" sz="4000" dirty="0" smtClean="0">
                <a:effectLst/>
              </a:rPr>
              <a:t>201</a:t>
            </a:r>
            <a:r>
              <a:rPr lang="uk-UA" sz="4000" dirty="0" smtClean="0">
                <a:effectLst/>
              </a:rPr>
              <a:t>7</a:t>
            </a:r>
            <a:r>
              <a:rPr lang="en-US" sz="4000" dirty="0" smtClean="0">
                <a:effectLst/>
              </a:rPr>
              <a:t> </a:t>
            </a:r>
            <a:r>
              <a:rPr lang="uk-UA" sz="3600" dirty="0" smtClean="0">
                <a:effectLst/>
              </a:rPr>
              <a:t/>
            </a:r>
            <a:br>
              <a:rPr lang="uk-UA" sz="3600" dirty="0" smtClean="0">
                <a:effectLst/>
              </a:rPr>
            </a:br>
            <a:r>
              <a:rPr lang="uk-UA" sz="2400" dirty="0" smtClean="0">
                <a:effectLst/>
              </a:rPr>
              <a:t/>
            </a:r>
            <a:br>
              <a:rPr lang="uk-UA" sz="2400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703363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Програма дослідження аналітичних центрів та громадянського суспільства</a:t>
            </a:r>
            <a:endParaRPr lang="uk-UA" sz="1600" dirty="0"/>
          </a:p>
          <a:p>
            <a:r>
              <a:rPr lang="uk-UA" sz="1600" i="1" dirty="0" smtClean="0"/>
              <a:t>Інститут Лаудера</a:t>
            </a:r>
          </a:p>
          <a:p>
            <a:r>
              <a:rPr lang="uk-UA" sz="1600" b="1" i="1" dirty="0" smtClean="0"/>
              <a:t>Університет  Пенсільванії </a:t>
            </a:r>
            <a:endParaRPr lang="uk-UA" sz="16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973388" y="701675"/>
            <a:ext cx="26638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69" y="730264"/>
            <a:ext cx="2831444" cy="2809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9" y="353911"/>
            <a:ext cx="2019048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/>
              <a:t>Нові виклики для </a:t>
            </a:r>
            <a:r>
              <a:rPr lang="en-US" sz="3000" dirty="0" smtClean="0"/>
              <a:t>Think Tanks</a:t>
            </a:r>
            <a:r>
              <a:rPr lang="uk-UA" sz="3000" dirty="0" smtClean="0"/>
              <a:t>: 2016-2017 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Виклики світовому порядку, що склався після Другої світової війни</a:t>
            </a:r>
            <a:r>
              <a:rPr lang="ru-RU" dirty="0" smtClean="0"/>
              <a:t>, </a:t>
            </a:r>
            <a:r>
              <a:rPr lang="ru-RU" dirty="0" err="1" smtClean="0"/>
              <a:t>поширення</a:t>
            </a:r>
            <a:r>
              <a:rPr lang="ru-RU" dirty="0" smtClean="0"/>
              <a:t> у </a:t>
            </a:r>
            <a:r>
              <a:rPr lang="ru-RU" dirty="0" err="1" smtClean="0"/>
              <a:t>політиці</a:t>
            </a:r>
            <a:r>
              <a:rPr lang="ru-RU" dirty="0" smtClean="0"/>
              <a:t> </a:t>
            </a:r>
            <a:r>
              <a:rPr lang="uk-UA" dirty="0" smtClean="0"/>
              <a:t>популізму, націоналізму, протекціонізму, нові глобальні виклики, традиційні і нетрадиційні </a:t>
            </a:r>
            <a:r>
              <a:rPr lang="uk-UA" dirty="0" err="1" smtClean="0"/>
              <a:t>безпекові</a:t>
            </a:r>
            <a:r>
              <a:rPr lang="uk-UA" dirty="0" smtClean="0"/>
              <a:t> загрози; </a:t>
            </a:r>
          </a:p>
          <a:p>
            <a:pPr marL="45720" indent="0" algn="just">
              <a:buNone/>
            </a:pPr>
            <a:endParaRPr lang="uk-UA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Тенденція до посилення впливу на суспільство «альтернативних фактів» і </a:t>
            </a:r>
            <a:r>
              <a:rPr lang="uk-UA" dirty="0" err="1" smtClean="0"/>
              <a:t>фейкових</a:t>
            </a:r>
            <a:r>
              <a:rPr lang="uk-UA" dirty="0" smtClean="0"/>
              <a:t> новин, ігнорування фактів, свідчень і достовірних досліджень;</a:t>
            </a:r>
          </a:p>
          <a:p>
            <a:pPr marL="45720" indent="0" algn="just">
              <a:buNone/>
            </a:pPr>
            <a:endParaRPr lang="uk-UA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Щоб зберегти значимість і впливовість, аналітичні центри мають більше, ніж колись, демонструвати ретельність і достовірність досліджень, </a:t>
            </a:r>
            <a:r>
              <a:rPr lang="uk-UA" dirty="0" err="1" smtClean="0"/>
              <a:t>іновативність</a:t>
            </a:r>
            <a:r>
              <a:rPr lang="uk-UA" dirty="0" smtClean="0"/>
              <a:t>, доступність для аудиторії і підзвітність.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19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/>
              </a:rPr>
              <a:t>Процес </a:t>
            </a:r>
            <a:r>
              <a:rPr lang="uk-UA" sz="3000" dirty="0">
                <a:effectLst/>
              </a:rPr>
              <a:t>номінації та складання рейтингу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568952" cy="568863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1400" b="1" dirty="0"/>
              <a:t>Номінація: Експертна рада </a:t>
            </a:r>
            <a:r>
              <a:rPr lang="uk-UA" sz="1400" b="1" dirty="0" smtClean="0"/>
              <a:t>(30 квітня</a:t>
            </a:r>
            <a:r>
              <a:rPr lang="uk-UA" sz="1400" b="1" dirty="0"/>
              <a:t> </a:t>
            </a:r>
            <a:r>
              <a:rPr lang="uk-UA" sz="1400" b="1" dirty="0" smtClean="0"/>
              <a:t>- </a:t>
            </a:r>
            <a:r>
              <a:rPr lang="uk-UA" sz="1400" b="1" dirty="0" smtClean="0"/>
              <a:t>1 липня 2017 </a:t>
            </a:r>
            <a:r>
              <a:rPr lang="uk-UA" sz="1400" b="1" dirty="0"/>
              <a:t>року)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dirty="0" smtClean="0"/>
              <a:t>У </a:t>
            </a:r>
            <a:r>
              <a:rPr lang="uk-UA" sz="1400" dirty="0"/>
              <a:t>рамках підготовки до роботи над Всесвітнім індексом-рейтингом аналітичних центрів за </a:t>
            </a:r>
            <a:r>
              <a:rPr lang="uk-UA" sz="1400" dirty="0" smtClean="0"/>
              <a:t>2015 </a:t>
            </a:r>
            <a:r>
              <a:rPr lang="uk-UA" sz="1400" dirty="0"/>
              <a:t>рік пропозиції увійти до складу регіональних, галузевих і спеціальних експертних рад були направлені кваліфікованим фахівцям.</a:t>
            </a:r>
          </a:p>
          <a:p>
            <a:pPr marL="45720" indent="0" algn="just">
              <a:buNone/>
            </a:pPr>
            <a:r>
              <a:rPr lang="uk-UA" sz="1400" b="1" dirty="0" smtClean="0"/>
              <a:t>Етап </a:t>
            </a:r>
            <a:r>
              <a:rPr lang="uk-UA" sz="1400" b="1" dirty="0"/>
              <a:t>I: Номінація </a:t>
            </a:r>
            <a:r>
              <a:rPr lang="uk-UA" sz="1400" b="1" dirty="0" smtClean="0"/>
              <a:t>(30 </a:t>
            </a:r>
            <a:r>
              <a:rPr lang="uk-UA" sz="1400" b="1" dirty="0"/>
              <a:t>серпня </a:t>
            </a:r>
            <a:r>
              <a:rPr lang="uk-UA" sz="1400" b="1" dirty="0" smtClean="0"/>
              <a:t>- </a:t>
            </a:r>
            <a:r>
              <a:rPr lang="uk-UA" sz="1400" b="1" dirty="0"/>
              <a:t>30 </a:t>
            </a:r>
            <a:r>
              <a:rPr lang="uk-UA" sz="1400" b="1" dirty="0" smtClean="0"/>
              <a:t>жовтня 2017 </a:t>
            </a:r>
            <a:r>
              <a:rPr lang="uk-UA" sz="1400" b="1" dirty="0"/>
              <a:t>року)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dirty="0"/>
              <a:t>Пропозиції про участь </a:t>
            </a:r>
            <a:r>
              <a:rPr lang="uk-UA" sz="1400" dirty="0" smtClean="0"/>
              <a:t>у </a:t>
            </a:r>
            <a:r>
              <a:rPr lang="uk-UA" sz="1400" dirty="0"/>
              <a:t>процесі номінації були розіслані </a:t>
            </a:r>
            <a:r>
              <a:rPr lang="uk-UA" sz="1400" dirty="0" smtClean="0"/>
              <a:t>понад 6500 аналітичним </a:t>
            </a:r>
            <a:r>
              <a:rPr lang="uk-UA" sz="1400" dirty="0"/>
              <a:t>центрам, </a:t>
            </a:r>
            <a:r>
              <a:rPr lang="uk-UA" sz="1400" dirty="0" smtClean="0"/>
              <a:t>і близько 7500 журналістам</a:t>
            </a:r>
            <a:r>
              <a:rPr lang="uk-UA" sz="1400" dirty="0"/>
              <a:t>, громадським і приватним спонсорським структурам та політикам з різних країн </a:t>
            </a:r>
            <a:r>
              <a:rPr lang="uk-UA" sz="1400" dirty="0" smtClean="0"/>
              <a:t>світу. </a:t>
            </a:r>
            <a:r>
              <a:rPr lang="uk-UA" sz="1400" dirty="0"/>
              <a:t>Після першого етапу </a:t>
            </a:r>
            <a:r>
              <a:rPr lang="uk-UA" sz="1400" dirty="0" smtClean="0"/>
              <a:t>організації</a:t>
            </a:r>
            <a:r>
              <a:rPr lang="uk-UA" sz="1400" dirty="0"/>
              <a:t>, які отримали 10 або більше номінацій, були включені в наступний етап складання рейтингу </a:t>
            </a:r>
            <a:r>
              <a:rPr lang="uk-UA" sz="1400" dirty="0" smtClean="0"/>
              <a:t>за </a:t>
            </a:r>
            <a:r>
              <a:rPr lang="uk-UA" sz="1400" dirty="0" smtClean="0"/>
              <a:t>2017 </a:t>
            </a:r>
            <a:r>
              <a:rPr lang="uk-UA" sz="1400" dirty="0"/>
              <a:t>рік. Всі провідні </a:t>
            </a:r>
            <a:r>
              <a:rPr lang="uk-UA" sz="1400" dirty="0" smtClean="0"/>
              <a:t>центри </a:t>
            </a:r>
            <a:r>
              <a:rPr lang="uk-UA" sz="1400" dirty="0"/>
              <a:t>за рейтингом </a:t>
            </a:r>
            <a:r>
              <a:rPr lang="uk-UA" sz="1400" dirty="0" smtClean="0"/>
              <a:t>2016 </a:t>
            </a:r>
            <a:r>
              <a:rPr lang="uk-UA" sz="1400" dirty="0"/>
              <a:t>року автоматично увійшли до голосування в рейтингу </a:t>
            </a:r>
            <a:r>
              <a:rPr lang="uk-UA" sz="1400" dirty="0" smtClean="0"/>
              <a:t>2017 </a:t>
            </a:r>
            <a:r>
              <a:rPr lang="uk-UA" sz="1400" dirty="0"/>
              <a:t>року.</a:t>
            </a:r>
          </a:p>
          <a:p>
            <a:pPr marL="45720" indent="0" algn="just">
              <a:buNone/>
            </a:pPr>
            <a:r>
              <a:rPr lang="uk-UA" sz="1400" dirty="0"/>
              <a:t> </a:t>
            </a:r>
            <a:r>
              <a:rPr lang="uk-UA" sz="1400" b="1" dirty="0" smtClean="0"/>
              <a:t>Етап </a:t>
            </a:r>
            <a:r>
              <a:rPr lang="uk-UA" sz="1400" b="1" dirty="0"/>
              <a:t>II: Аналітичні центри та експерти складають власні рейтинги </a:t>
            </a:r>
            <a:r>
              <a:rPr lang="uk-UA" sz="1400" b="1" dirty="0" smtClean="0"/>
              <a:t>(30 листопада</a:t>
            </a:r>
            <a:r>
              <a:rPr lang="uk-UA" sz="1400" b="1" dirty="0"/>
              <a:t> </a:t>
            </a:r>
            <a:r>
              <a:rPr lang="uk-UA" sz="1400" b="1" dirty="0" smtClean="0"/>
              <a:t>- </a:t>
            </a:r>
            <a:r>
              <a:rPr lang="uk-UA" sz="1400" b="1" dirty="0" smtClean="0"/>
              <a:t>22 грудня </a:t>
            </a:r>
            <a:r>
              <a:rPr lang="uk-UA" sz="1400" b="1" dirty="0"/>
              <a:t>листопада </a:t>
            </a:r>
            <a:r>
              <a:rPr lang="uk-UA" sz="1400" b="1" dirty="0" smtClean="0"/>
              <a:t>2017 </a:t>
            </a:r>
            <a:r>
              <a:rPr lang="uk-UA" sz="1400" b="1" dirty="0"/>
              <a:t>року)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dirty="0"/>
              <a:t>Аналітичні центри, які отримали 10 або більше номінацій, були розміщені в електронному рейтингу опитування. </a:t>
            </a:r>
            <a:r>
              <a:rPr lang="uk-UA" sz="1400" dirty="0" smtClean="0"/>
              <a:t>Після </a:t>
            </a:r>
            <a:r>
              <a:rPr lang="uk-UA" sz="1400" dirty="0"/>
              <a:t>отримання відповідей </a:t>
            </a:r>
            <a:r>
              <a:rPr lang="uk-UA" sz="1400" dirty="0" smtClean="0"/>
              <a:t>організацій, журналістів, представників громадськості та донорів, рейтинги </a:t>
            </a:r>
            <a:r>
              <a:rPr lang="uk-UA" sz="1400" dirty="0"/>
              <a:t>були оформлені у вигляді таблиць, а список фіналістів направлений експертним </a:t>
            </a:r>
            <a:r>
              <a:rPr lang="uk-UA" sz="1400" dirty="0" smtClean="0"/>
              <a:t>радам. Регіональні </a:t>
            </a:r>
            <a:r>
              <a:rPr lang="uk-UA" sz="1400" dirty="0"/>
              <a:t>та галузеві експертні </a:t>
            </a:r>
            <a:r>
              <a:rPr lang="uk-UA" sz="1400" dirty="0" smtClean="0"/>
              <a:t>ради були </a:t>
            </a:r>
            <a:r>
              <a:rPr lang="uk-UA" sz="1400" dirty="0"/>
              <a:t>створені для кожної </a:t>
            </a:r>
            <a:r>
              <a:rPr lang="uk-UA" sz="1400" dirty="0" smtClean="0"/>
              <a:t>категорії аналітичних центрів. 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dirty="0"/>
              <a:t> </a:t>
            </a:r>
            <a:r>
              <a:rPr lang="uk-UA" sz="1400" b="1" dirty="0" smtClean="0"/>
              <a:t>Етап </a:t>
            </a:r>
            <a:r>
              <a:rPr lang="uk-UA" sz="1400" b="1" dirty="0"/>
              <a:t>III: Експертна рада відбирає аналітичні центри для </a:t>
            </a:r>
            <a:r>
              <a:rPr lang="uk-UA" sz="1400" b="1" dirty="0" smtClean="0"/>
              <a:t>Індексу-2017 </a:t>
            </a:r>
            <a:r>
              <a:rPr lang="uk-UA" sz="1400" b="1" dirty="0"/>
              <a:t>(1 </a:t>
            </a:r>
            <a:r>
              <a:rPr lang="uk-UA" sz="1400" b="1" dirty="0" smtClean="0"/>
              <a:t>грудня </a:t>
            </a:r>
            <a:r>
              <a:rPr lang="en-US" sz="1400" b="1" dirty="0" smtClean="0"/>
              <a:t>201</a:t>
            </a:r>
            <a:r>
              <a:rPr lang="uk-UA" sz="1400" b="1" dirty="0" smtClean="0"/>
              <a:t>7</a:t>
            </a:r>
            <a:r>
              <a:rPr lang="en-US" sz="1400" b="1" dirty="0" smtClean="0"/>
              <a:t> </a:t>
            </a:r>
            <a:r>
              <a:rPr lang="uk-UA" sz="1400" b="1" dirty="0" smtClean="0"/>
              <a:t>— </a:t>
            </a:r>
            <a:r>
              <a:rPr lang="uk-UA" sz="1400" b="1" dirty="0" smtClean="0"/>
              <a:t>10 </a:t>
            </a:r>
            <a:r>
              <a:rPr lang="uk-UA" sz="1400" b="1" dirty="0" smtClean="0"/>
              <a:t>січня </a:t>
            </a:r>
            <a:r>
              <a:rPr lang="uk-UA" sz="1400" b="1" dirty="0" smtClean="0"/>
              <a:t>2018 </a:t>
            </a:r>
            <a:r>
              <a:rPr lang="uk-UA" sz="1400" b="1" dirty="0"/>
              <a:t>року)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dirty="0" smtClean="0"/>
              <a:t>До складу Експертної ради увійшли експерти з усіх регіонів та галузей. </a:t>
            </a:r>
            <a:r>
              <a:rPr lang="uk-UA" sz="1400" dirty="0" smtClean="0"/>
              <a:t>Свої </a:t>
            </a:r>
            <a:r>
              <a:rPr lang="uk-UA" sz="1400" dirty="0"/>
              <a:t>рейтинги та рекомендації члени ради подали до </a:t>
            </a:r>
            <a:r>
              <a:rPr lang="uk-UA" sz="1400" dirty="0" smtClean="0"/>
              <a:t>кінця грудня 2018.</a:t>
            </a:r>
            <a:endParaRPr lang="uk-UA" sz="1400" dirty="0"/>
          </a:p>
          <a:p>
            <a:pPr marL="45720" indent="0" algn="just">
              <a:buNone/>
            </a:pPr>
            <a:r>
              <a:rPr lang="uk-UA" sz="1400" b="1" dirty="0" smtClean="0"/>
              <a:t>Публікація</a:t>
            </a:r>
            <a:r>
              <a:rPr lang="uk-UA" sz="1400" b="1" dirty="0"/>
              <a:t>: Презентація Всесвітнього індексу-рейтингу аналітичних центрів за </a:t>
            </a:r>
            <a:r>
              <a:rPr lang="uk-UA" sz="1400" b="1" dirty="0" smtClean="0"/>
              <a:t>2016 </a:t>
            </a:r>
            <a:r>
              <a:rPr lang="uk-UA" sz="1400" b="1" dirty="0"/>
              <a:t>рік </a:t>
            </a:r>
            <a:r>
              <a:rPr lang="uk-UA" sz="1400" b="1" dirty="0" smtClean="0"/>
              <a:t>– </a:t>
            </a:r>
            <a:r>
              <a:rPr lang="uk-UA" sz="1400" b="1" dirty="0" smtClean="0"/>
              <a:t>30 </a:t>
            </a:r>
            <a:r>
              <a:rPr lang="uk-UA" sz="1400" b="1" dirty="0" smtClean="0"/>
              <a:t>січня </a:t>
            </a:r>
            <a:r>
              <a:rPr lang="uk-UA" sz="1400" b="1" dirty="0" smtClean="0"/>
              <a:t>2018 </a:t>
            </a:r>
            <a:r>
              <a:rPr lang="uk-UA" sz="1400" b="1" dirty="0"/>
              <a:t>року </a:t>
            </a:r>
            <a:endParaRPr lang="uk-UA" sz="1400" dirty="0"/>
          </a:p>
          <a:p>
            <a:pPr marL="45720" indent="0">
              <a:buNone/>
            </a:pPr>
            <a:r>
              <a:rPr lang="uk-UA" sz="1400" dirty="0"/>
              <a:t> 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4221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/>
              </a:rPr>
              <a:t>Базові критерії номінації та рейтингу аналітичних </a:t>
            </a:r>
            <a:r>
              <a:rPr lang="uk-UA" sz="3000" dirty="0" smtClean="0">
                <a:effectLst/>
              </a:rPr>
              <a:t>центрів (усього 27)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640960" cy="4824536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uk-UA" sz="1900" dirty="0"/>
              <a:t>Якість </a:t>
            </a:r>
            <a:r>
              <a:rPr lang="uk-UA" sz="1900" dirty="0" smtClean="0"/>
              <a:t>і відданість керівництва аналітичного центру (менеджменту та керівних органів), необхідні для ефективного виконання місії  та програм організації, мобілізації фінансових і людських ресурсів, забезпечення якості роботи, незалежності і впливу.</a:t>
            </a:r>
            <a:endParaRPr lang="uk-UA" sz="19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900" dirty="0"/>
              <a:t> </a:t>
            </a:r>
            <a:r>
              <a:rPr lang="uk-UA" sz="1900" dirty="0" smtClean="0"/>
              <a:t>Професіоналізм </a:t>
            </a:r>
            <a:r>
              <a:rPr lang="uk-UA" sz="1900" dirty="0"/>
              <a:t>і репутація співробітників </a:t>
            </a:r>
            <a:r>
              <a:rPr lang="uk-UA" sz="1900" dirty="0" smtClean="0"/>
              <a:t>центру, здатність </a:t>
            </a:r>
            <a:r>
              <a:rPr lang="uk-UA" sz="1900" dirty="0"/>
              <a:t>залучати і зберігати </a:t>
            </a:r>
            <a:r>
              <a:rPr lang="uk-UA" sz="1900" dirty="0" smtClean="0"/>
              <a:t>критичну масу найбільш підготовлених, досвідчених і продуктивних дослідників та аналітиків у різних галузях.</a:t>
            </a:r>
            <a:endParaRPr lang="uk-UA" sz="19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900" dirty="0"/>
              <a:t> </a:t>
            </a:r>
            <a:r>
              <a:rPr lang="uk-UA" sz="1900" dirty="0" smtClean="0"/>
              <a:t>Якість і репутація досліджень та аналітичних продуктів центру. Здатність здійснювати високоякісні, об’єктивні політично орієнтовані дослідження, доступні для політиків, медіа і громадськості.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900" dirty="0" smtClean="0"/>
              <a:t> Високі академічні стандарти досліджень, кількість і типи наукових публікацій, книг, журналів, статей, презентацій на фахових конференціях, частота і типи посилань, цитувань у наукових публікаціях, які здійснюються іншими дослідниками.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909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/>
              </a:rPr>
              <a:t>Базові критерії номінації та рейтингу аналітичних центрів</a:t>
            </a:r>
            <a:r>
              <a:rPr lang="en-US" sz="3000" dirty="0" smtClean="0">
                <a:effectLst/>
              </a:rPr>
              <a:t> (2)</a:t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/>
            </a:r>
            <a:br>
              <a:rPr lang="en-US" sz="3000" dirty="0" smtClean="0">
                <a:effectLst/>
              </a:rPr>
            </a:b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1900" dirty="0" smtClean="0"/>
              <a:t>Вплив </a:t>
            </a:r>
            <a:r>
              <a:rPr lang="uk-UA" sz="1900" dirty="0"/>
              <a:t>досліджень і програм аналітичного центру на діяльність державного керівництва та інших політичних діячів: рекомендації з політичних питань, розглянуті або виконані керівництвом держави, громадянським суспільством або політичними </a:t>
            </a:r>
            <a:r>
              <a:rPr lang="uk-UA" sz="1900" dirty="0" smtClean="0"/>
              <a:t>діячами.</a:t>
            </a:r>
            <a:endParaRPr lang="uk-UA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1900" dirty="0"/>
              <a:t> </a:t>
            </a:r>
            <a:r>
              <a:rPr lang="uk-UA" sz="1900" dirty="0" smtClean="0"/>
              <a:t>Політична незаангажованість та позапартійність, слідування визнаним професійним стандартам досліджень у галузі суспільних наук.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900" dirty="0" smtClean="0"/>
              <a:t> Доступ до ключових інститутів: здатність до контакту та діалогу з впливовими аудиторіями та посадовими особами, наприклад, державними чиновниками, громадянським суспільством, традиційними і новими ЗМІ, науковими спільнотами.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900" dirty="0" smtClean="0"/>
              <a:t> Загальний обсяг «продукції» організації: кількість пропозицій з політичних питань, брифінгів, публікацій, інтерв’ю, конференцій та ін.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dirty="0" smtClean="0"/>
              <a:t>Репутація в медіа-середовищі: кількість появ у ЗМІ, інтерв’ю та цитат, використання Інтернету і соціальних мереж.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900" dirty="0" smtClean="0"/>
              <a:t>Рівень і стабільність фінансування, різноманіття його джерел, якість менеджменту та використання </a:t>
            </a:r>
            <a:r>
              <a:rPr lang="uk-UA" sz="1900" dirty="0" smtClean="0"/>
              <a:t>коштів…</a:t>
            </a:r>
            <a:r>
              <a:rPr lang="uk-UA" sz="1900" dirty="0" smtClean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1900" dirty="0" smtClean="0"/>
          </a:p>
          <a:p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8372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Top Think Tank in the World for </a:t>
            </a:r>
            <a:r>
              <a:rPr lang="en-US" sz="3000" b="1" dirty="0" smtClean="0"/>
              <a:t>201</a:t>
            </a:r>
            <a:r>
              <a:rPr lang="uk-UA" sz="3000" b="1" dirty="0" smtClean="0"/>
              <a:t>7</a:t>
            </a:r>
            <a:endParaRPr lang="en-US" sz="3000" b="1" dirty="0"/>
          </a:p>
          <a:p>
            <a:endParaRPr lang="en-US" sz="3000" dirty="0" smtClean="0"/>
          </a:p>
          <a:p>
            <a:r>
              <a:rPr lang="en-US" sz="3000" dirty="0" smtClean="0"/>
              <a:t>Think </a:t>
            </a:r>
            <a:r>
              <a:rPr lang="en-US" sz="3000" dirty="0"/>
              <a:t>Tank of the Year </a:t>
            </a:r>
            <a:r>
              <a:rPr lang="en-US" sz="3000" dirty="0" smtClean="0"/>
              <a:t>201</a:t>
            </a:r>
            <a:r>
              <a:rPr lang="uk-UA" sz="3000" dirty="0" smtClean="0"/>
              <a:t>7</a:t>
            </a:r>
            <a:r>
              <a:rPr lang="en-US" sz="3000" dirty="0" smtClean="0"/>
              <a:t> </a:t>
            </a:r>
            <a:r>
              <a:rPr lang="en-US" sz="3000" dirty="0"/>
              <a:t>– Top Think Tank in the World</a:t>
            </a:r>
          </a:p>
          <a:p>
            <a:endParaRPr lang="en-US" sz="3000" dirty="0" smtClean="0"/>
          </a:p>
          <a:p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/>
              <a:t>The Brookings Institution (United </a:t>
            </a:r>
            <a:r>
              <a:rPr lang="en-US" sz="3000" dirty="0" smtClean="0"/>
              <a:t>States)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991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1992"/>
          </a:xfrm>
        </p:spPr>
        <p:txBody>
          <a:bodyPr/>
          <a:lstStyle/>
          <a:p>
            <a:pPr marL="0" indent="0" algn="l">
              <a:buNone/>
            </a:pPr>
            <a:r>
              <a:rPr lang="en-US" sz="3000" dirty="0"/>
              <a:t>Top Think Tanks Worldwide (Non-U.S</a:t>
            </a:r>
            <a:r>
              <a:rPr lang="en-US" sz="3000" dirty="0" smtClean="0"/>
              <a:t>.) (1</a:t>
            </a:r>
            <a:r>
              <a:rPr lang="uk-UA" sz="3000" dirty="0" smtClean="0"/>
              <a:t>42</a:t>
            </a:r>
            <a:r>
              <a:rPr lang="en-US" sz="3000" dirty="0" smtClean="0"/>
              <a:t>)</a:t>
            </a:r>
            <a:r>
              <a:rPr lang="en-US" sz="3000" dirty="0"/>
              <a:t/>
            </a:r>
            <a:br>
              <a:rPr lang="en-US" sz="3000" dirty="0"/>
            </a:b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48" y="-387424"/>
            <a:ext cx="8136904" cy="5472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600" dirty="0"/>
          </a:p>
          <a:p>
            <a:pPr marL="45720" indent="0">
              <a:buNone/>
            </a:pPr>
            <a:endParaRPr lang="uk-UA" sz="1600" dirty="0" smtClean="0"/>
          </a:p>
          <a:p>
            <a:pPr marL="45720" indent="0">
              <a:buNone/>
            </a:pPr>
            <a:endParaRPr lang="uk-UA" sz="1400" dirty="0" smtClean="0"/>
          </a:p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r>
              <a:rPr lang="en-US" sz="1400" dirty="0" smtClean="0"/>
              <a:t> …</a:t>
            </a:r>
            <a:endParaRPr lang="en-US" sz="1400" dirty="0"/>
          </a:p>
          <a:p>
            <a:pPr marL="45720" indent="0">
              <a:buNone/>
            </a:pPr>
            <a:r>
              <a:rPr lang="uk-UA" sz="3000" b="1" dirty="0" smtClean="0"/>
              <a:t>29</a:t>
            </a:r>
            <a:r>
              <a:rPr lang="en-US" sz="3000" b="1" dirty="0" smtClean="0"/>
              <a:t>. </a:t>
            </a:r>
            <a:r>
              <a:rPr lang="en-US" sz="3000" b="1" dirty="0"/>
              <a:t>Razumkov Centre (Ukraine)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0" y="1412776"/>
            <a:ext cx="864610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29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0" dirty="0"/>
              <a:t>Top Think Tanks Worldwide (U.S. and non-U.S</a:t>
            </a:r>
            <a:r>
              <a:rPr lang="en-US" sz="3000" b="0" dirty="0" smtClean="0"/>
              <a:t>.) (1</a:t>
            </a:r>
            <a:r>
              <a:rPr lang="uk-UA" sz="3000" b="0" dirty="0" smtClean="0"/>
              <a:t>7</a:t>
            </a:r>
            <a:r>
              <a:rPr lang="en-US" sz="3000" b="0" dirty="0" smtClean="0"/>
              <a:t>1)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848872" cy="4608512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endParaRPr lang="uk-UA" sz="1400" dirty="0"/>
          </a:p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endParaRPr lang="en-US" sz="7400" b="1" dirty="0"/>
          </a:p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endParaRPr lang="en-US" sz="7400" b="1" dirty="0"/>
          </a:p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endParaRPr lang="en-US" sz="7400" b="1" dirty="0"/>
          </a:p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endParaRPr lang="en-US" sz="7400" b="1" dirty="0"/>
          </a:p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r>
              <a:rPr lang="uk-UA" sz="7400" b="1" dirty="0" smtClean="0"/>
              <a:t>42</a:t>
            </a:r>
            <a:r>
              <a:rPr lang="en-US" sz="7400" b="1" dirty="0" smtClean="0"/>
              <a:t>. </a:t>
            </a:r>
            <a:r>
              <a:rPr lang="en-US" sz="7400" b="1" dirty="0"/>
              <a:t>Razumkov Centre (Ukraine)</a:t>
            </a:r>
            <a:endParaRPr lang="uk-UA" sz="7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56835" cy="29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b="0" dirty="0"/>
              <a:t>Top Think Tanks in Central and Eastern </a:t>
            </a:r>
            <a:r>
              <a:rPr lang="en-US" sz="3000" b="0" dirty="0" smtClean="0"/>
              <a:t>Europe (</a:t>
            </a:r>
            <a:r>
              <a:rPr lang="uk-UA" sz="3000" b="0" dirty="0" smtClean="0"/>
              <a:t>100</a:t>
            </a:r>
            <a:r>
              <a:rPr lang="en-US" sz="3000" b="0" dirty="0" smtClean="0"/>
              <a:t>)</a:t>
            </a:r>
            <a:endParaRPr lang="uk-UA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722859" cy="30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58112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dirty="0" smtClean="0"/>
              <a:t>3</a:t>
            </a:r>
            <a:r>
              <a:rPr lang="en-US" b="1" dirty="0" smtClean="0"/>
              <a:t>4. </a:t>
            </a:r>
            <a:r>
              <a:rPr lang="en-US" b="1" dirty="0"/>
              <a:t>International Centre for Policy Studies (ICPS) (Ukraine) </a:t>
            </a:r>
          </a:p>
          <a:p>
            <a:pPr marL="45720" indent="0">
              <a:buNone/>
            </a:pPr>
            <a:r>
              <a:rPr lang="ru-RU" b="1" dirty="0" smtClean="0"/>
              <a:t>3</a:t>
            </a:r>
            <a:r>
              <a:rPr lang="en-US" b="1" dirty="0" smtClean="0"/>
              <a:t>6. </a:t>
            </a:r>
            <a:r>
              <a:rPr lang="en-US" b="1" dirty="0"/>
              <a:t>Kyiv National Economic University (KNEU) (Ukraine) </a:t>
            </a:r>
          </a:p>
          <a:p>
            <a:pPr marL="45720" indent="0">
              <a:buNone/>
            </a:pPr>
            <a:r>
              <a:rPr lang="en-US" b="1" dirty="0" smtClean="0"/>
              <a:t>48. </a:t>
            </a:r>
            <a:r>
              <a:rPr lang="en-US" b="1" dirty="0"/>
              <a:t>Democratic Initiatives Foundation (Ukraine) </a:t>
            </a:r>
          </a:p>
          <a:p>
            <a:pPr marL="45720" indent="0">
              <a:buNone/>
            </a:pPr>
            <a:r>
              <a:rPr lang="en-US" b="1" dirty="0" smtClean="0"/>
              <a:t>49. </a:t>
            </a:r>
            <a:r>
              <a:rPr lang="en-US" b="1" dirty="0" err="1"/>
              <a:t>Dniprovsky</a:t>
            </a:r>
            <a:r>
              <a:rPr lang="en-US" b="1" dirty="0"/>
              <a:t> Center for Social Research (DCSR) (Ukraine) </a:t>
            </a:r>
          </a:p>
          <a:p>
            <a:pPr marL="45720" indent="0">
              <a:buNone/>
            </a:pPr>
            <a:r>
              <a:rPr lang="en-US" b="1" dirty="0" smtClean="0"/>
              <a:t>63. </a:t>
            </a:r>
            <a:r>
              <a:rPr lang="en-US" b="1" dirty="0"/>
              <a:t>Institute of World Policy (Ukraine) </a:t>
            </a:r>
          </a:p>
          <a:p>
            <a:pPr marL="45720" indent="0">
              <a:buNone/>
            </a:pPr>
            <a:r>
              <a:rPr lang="en-US" b="1" dirty="0" smtClean="0"/>
              <a:t>86. </a:t>
            </a:r>
            <a:r>
              <a:rPr lang="en-US" b="1" dirty="0"/>
              <a:t>Institute for Economic Research and Policy Consulting (Ukraine)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71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0" dirty="0"/>
              <a:t>Top Think Tanks in Western Europe </a:t>
            </a:r>
            <a:r>
              <a:rPr lang="en-US" sz="3000" b="0" dirty="0" smtClean="0"/>
              <a:t>(1</a:t>
            </a:r>
            <a:r>
              <a:rPr lang="uk-UA" sz="3000" b="0" dirty="0" smtClean="0"/>
              <a:t>25</a:t>
            </a:r>
            <a:r>
              <a:rPr lang="en-US" sz="3000" b="0" dirty="0" smtClean="0"/>
              <a:t>)</a:t>
            </a:r>
            <a:r>
              <a:rPr lang="en-US" sz="3000" b="0" dirty="0"/>
              <a:t>	</a:t>
            </a:r>
            <a:br>
              <a:rPr lang="en-US" sz="3000" b="0" dirty="0"/>
            </a:br>
            <a:endParaRPr lang="uk-UA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57480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0" dirty="0"/>
              <a:t>Top Think Tanks in </a:t>
            </a:r>
            <a:r>
              <a:rPr lang="en-US" sz="3200" b="0" dirty="0" smtClean="0"/>
              <a:t>United States (90)</a:t>
            </a:r>
            <a:endParaRPr lang="uk-UA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44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7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15" y="404664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/>
              <a:t>Що таке «аналітичний центр»?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47664"/>
            <a:ext cx="8496944" cy="519781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2300" dirty="0" smtClean="0"/>
              <a:t> Аналітичні центри — це організації, що займаються дослідженням та аналізом публічної політики, готують рекомендації з питань внутрішньої та зовнішньої політики, надаючи політикуму і суспільству можливість приймати обґрунтовані рішення з політичних питань. </a:t>
            </a:r>
            <a:endParaRPr lang="en-US" sz="23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300" dirty="0" smtClean="0"/>
              <a:t>Ці інститути виступають своєрідним «містком» між політиками і академічною спільнотою, між державою та  громадянським суспільством. </a:t>
            </a:r>
            <a:endParaRPr lang="en-US" sz="23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300" dirty="0" smtClean="0"/>
              <a:t>Аналітичні центри </a:t>
            </a:r>
            <a:r>
              <a:rPr lang="uk-UA" sz="2300" dirty="0" smtClean="0"/>
              <a:t>діють в інтересах суспільства і </a:t>
            </a:r>
            <a:r>
              <a:rPr lang="uk-UA" sz="2300" dirty="0" smtClean="0"/>
              <a:t>відіграють роль </a:t>
            </a:r>
            <a:r>
              <a:rPr lang="uk-UA" sz="2300" dirty="0" smtClean="0"/>
              <a:t>незалежних джерел інформації, що перекладають прикладні та теоретичні дослідження на зрозумілу, надійну и доступну для політичного керівництва та суспільства мову </a:t>
            </a: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30766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>
                <a:effectLst/>
              </a:rPr>
              <a:t>Українські аналітичні центри </a:t>
            </a:r>
            <a:r>
              <a:rPr lang="uk-UA" sz="3000" dirty="0" smtClean="0">
                <a:effectLst/>
              </a:rPr>
              <a:t>в номінації </a:t>
            </a:r>
            <a:r>
              <a:rPr lang="en-US" sz="3000" dirty="0" smtClean="0">
                <a:effectLst/>
              </a:rPr>
              <a:t/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>TOP</a:t>
            </a:r>
            <a:r>
              <a:rPr lang="uk-UA" sz="3000" dirty="0" smtClean="0">
                <a:effectLst/>
              </a:rPr>
              <a:t> </a:t>
            </a:r>
            <a:r>
              <a:rPr lang="en-US" sz="3000" dirty="0" smtClean="0">
                <a:effectLst/>
              </a:rPr>
              <a:t>Think Tanks </a:t>
            </a:r>
            <a:r>
              <a:rPr lang="en-US" sz="3000" dirty="0" smtClean="0">
                <a:effectLst/>
              </a:rPr>
              <a:t>Worldwide</a:t>
            </a:r>
            <a:r>
              <a:rPr lang="uk-UA" sz="3000" dirty="0" smtClean="0">
                <a:effectLst/>
              </a:rPr>
              <a:t/>
            </a:r>
            <a:br>
              <a:rPr lang="uk-UA" sz="3000" dirty="0" smtClean="0">
                <a:effectLst/>
              </a:rPr>
            </a:br>
            <a:r>
              <a:rPr lang="uk-UA" sz="3000" dirty="0" smtClean="0">
                <a:effectLst/>
              </a:rPr>
              <a:t>(2015-2017)</a:t>
            </a:r>
            <a:br>
              <a:rPr lang="uk-UA" sz="3000" dirty="0" smtClean="0">
                <a:effectLst/>
              </a:rPr>
            </a:br>
            <a:endParaRPr lang="uk-UA" sz="3000" dirty="0"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22600"/>
              </p:ext>
            </p:extLst>
          </p:nvPr>
        </p:nvGraphicFramePr>
        <p:xfrm>
          <a:off x="539552" y="2060848"/>
          <a:ext cx="8280920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61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 </a:t>
                      </a:r>
                      <a:endParaRPr lang="uk-UA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2015</a:t>
                      </a:r>
                      <a:endParaRPr lang="uk-UA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2016</a:t>
                      </a:r>
                      <a:endParaRPr lang="uk-UA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</a:rPr>
                        <a:t>201</a:t>
                      </a:r>
                      <a:r>
                        <a:rPr lang="uk-UA" sz="2000" dirty="0" smtClean="0">
                          <a:effectLst/>
                          <a:latin typeface="+mn-lt"/>
                        </a:rPr>
                        <a:t>7</a:t>
                      </a:r>
                      <a:endParaRPr lang="uk-UA" sz="2000" dirty="0"/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Non-U.S.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smtClean="0">
                          <a:effectLst/>
                          <a:latin typeface="+mn-lt"/>
                        </a:rPr>
                        <a:t>42.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Centre</a:t>
                      </a:r>
                      <a:endParaRPr lang="uk-UA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36</a:t>
                      </a:r>
                      <a:r>
                        <a:rPr lang="uk-UA" sz="2000" b="1" dirty="0">
                          <a:effectLst/>
                          <a:latin typeface="+mn-lt"/>
                        </a:rPr>
                        <a:t>.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Centre </a:t>
                      </a:r>
                      <a:endParaRPr lang="uk-UA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29. </a:t>
                      </a: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Centre</a:t>
                      </a:r>
                      <a:endParaRPr lang="uk-UA" sz="2000" b="1" dirty="0"/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U.S.</a:t>
                      </a:r>
                      <a:r>
                        <a:rPr lang="en-US" sz="2000" baseline="0" dirty="0" smtClean="0">
                          <a:effectLst/>
                        </a:rPr>
                        <a:t> and n</a:t>
                      </a:r>
                      <a:r>
                        <a:rPr lang="en-US" sz="2000" dirty="0" smtClean="0">
                          <a:effectLst/>
                        </a:rPr>
                        <a:t>on-U.S.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+mn-lt"/>
                        </a:rPr>
                        <a:t>60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. </a:t>
                      </a:r>
                      <a:r>
                        <a:rPr lang="en-US" sz="2000" b="1" dirty="0" err="1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Centre</a:t>
                      </a:r>
                      <a:endParaRPr lang="uk-UA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55. </a:t>
                      </a:r>
                      <a:r>
                        <a:rPr lang="en-US" sz="2000" b="1" dirty="0" err="1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Centre</a:t>
                      </a:r>
                      <a:endParaRPr lang="uk-UA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42. </a:t>
                      </a: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Razumkov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Centre</a:t>
                      </a:r>
                      <a:endParaRPr lang="uk-UA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uk-UA" sz="2000" b="1" dirty="0"/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8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 smtClean="0">
                <a:effectLst/>
              </a:rPr>
              <a:t>в інших номінаціях 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</a:t>
            </a:r>
            <a:r>
              <a:rPr lang="uk-UA" sz="3000" dirty="0">
                <a:effectLst/>
              </a:rPr>
              <a:t/>
            </a:r>
            <a:br>
              <a:rPr lang="uk-UA" sz="3000" dirty="0">
                <a:effectLst/>
              </a:rPr>
            </a:br>
            <a:endParaRPr lang="uk-UA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623136"/>
              </p:ext>
            </p:extLst>
          </p:nvPr>
        </p:nvGraphicFramePr>
        <p:xfrm>
          <a:off x="539552" y="1408584"/>
          <a:ext cx="8137649" cy="511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5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7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6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1" marR="5653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1" marR="56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6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1" marR="56531" marT="0" marB="0"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2017</a:t>
                      </a:r>
                      <a:endParaRPr lang="uk-UA" sz="2000" dirty="0"/>
                    </a:p>
                  </a:txBody>
                  <a:tcPr marL="56531" marR="565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9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Провідні аналітичні центри Центральної та Східної Європи </a:t>
                      </a: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31" marR="56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5. Razumkov Centre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33</a:t>
                      </a:r>
                      <a:r>
                        <a:rPr lang="uk-UA" sz="1800" dirty="0" smtClean="0">
                          <a:effectLst/>
                        </a:rPr>
                        <a:t>. </a:t>
                      </a:r>
                      <a:r>
                        <a:rPr lang="uk-UA" sz="1800" dirty="0">
                          <a:effectLst/>
                        </a:rPr>
                        <a:t>International Centre for Policy Studies (ICPS</a:t>
                      </a:r>
                      <a:r>
                        <a:rPr lang="uk-UA" sz="1800" dirty="0" smtClean="0">
                          <a:effectLst/>
                        </a:rPr>
                        <a:t>)</a:t>
                      </a:r>
                      <a:endParaRPr lang="uk-UA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35. Kyiv National Economic University (KNEU)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uk-UA" sz="1800" dirty="0" smtClean="0">
                          <a:effectLst/>
                        </a:rPr>
                        <a:t>7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>
                          <a:effectLst/>
                        </a:rPr>
                        <a:t>Democratic Initiatives </a:t>
                      </a:r>
                      <a:r>
                        <a:rPr lang="en-US" sz="1800" dirty="0" smtClean="0">
                          <a:effectLst/>
                        </a:rPr>
                        <a:t>Foundation</a:t>
                      </a:r>
                      <a:endParaRPr lang="uk-UA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uk-UA" sz="1800" dirty="0" smtClean="0">
                          <a:effectLst/>
                        </a:rPr>
                        <a:t>8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>
                          <a:effectLst/>
                        </a:rPr>
                        <a:t>Dniprovsky Center for Social Research (DCSR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uk-UA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  <a:r>
                        <a:rPr lang="uk-UA" sz="1800" dirty="0" smtClean="0">
                          <a:effectLst/>
                        </a:rPr>
                        <a:t>2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>
                          <a:effectLst/>
                        </a:rPr>
                        <a:t>Institute of World </a:t>
                      </a:r>
                      <a:r>
                        <a:rPr lang="en-US" sz="1800" dirty="0" smtClean="0">
                          <a:effectLst/>
                        </a:rPr>
                        <a:t>Policy</a:t>
                      </a:r>
                      <a:endParaRPr lang="uk-UA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</a:t>
                      </a:r>
                      <a:r>
                        <a:rPr lang="uk-UA" sz="1800" dirty="0" smtClean="0">
                          <a:effectLst/>
                        </a:rPr>
                        <a:t>4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>
                          <a:effectLst/>
                        </a:rPr>
                        <a:t>Institute for Economic Research and Policy Consulting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(</a:t>
                      </a:r>
                      <a:r>
                        <a:rPr lang="uk-UA" sz="1800" dirty="0">
                          <a:effectLst/>
                        </a:rPr>
                        <a:t>з 90)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1" marR="565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</a:rPr>
                        <a:t>4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 err="1" smtClean="0">
                          <a:effectLst/>
                        </a:rPr>
                        <a:t>Razumkov</a:t>
                      </a:r>
                      <a:r>
                        <a:rPr lang="en-US" sz="1800" dirty="0" smtClean="0">
                          <a:effectLst/>
                        </a:rPr>
                        <a:t> Centre </a:t>
                      </a:r>
                      <a:endParaRPr lang="uk-UA" sz="18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34</a:t>
                      </a:r>
                      <a:r>
                        <a:rPr lang="en-US" sz="1800" b="0" dirty="0" smtClean="0"/>
                        <a:t>. International Centre for Policy Studies (ICPS</a:t>
                      </a:r>
                      <a:r>
                        <a:rPr lang="en-US" sz="1800" b="0" dirty="0" smtClean="0"/>
                        <a:t>)</a:t>
                      </a:r>
                      <a:endParaRPr lang="en-US" sz="1800" b="0" dirty="0" smtClean="0"/>
                    </a:p>
                    <a:p>
                      <a:pPr marL="45720" indent="0">
                        <a:buNone/>
                      </a:pPr>
                      <a:r>
                        <a:rPr lang="ru-RU" sz="1800" b="0" dirty="0" smtClean="0"/>
                        <a:t>36</a:t>
                      </a:r>
                      <a:r>
                        <a:rPr lang="en-US" sz="1800" b="0" dirty="0" smtClean="0"/>
                        <a:t>. Kyiv National Economic University (KNEU) </a:t>
                      </a:r>
                      <a:endParaRPr lang="uk-UA" sz="1800" b="0" dirty="0" smtClean="0"/>
                    </a:p>
                    <a:p>
                      <a:pPr marL="45720" indent="0">
                        <a:buNone/>
                      </a:pPr>
                      <a:r>
                        <a:rPr lang="en-US" sz="1800" b="0" dirty="0" smtClean="0"/>
                        <a:t>4</a:t>
                      </a:r>
                      <a:r>
                        <a:rPr lang="uk-UA" sz="1800" b="0" dirty="0" smtClean="0"/>
                        <a:t>8</a:t>
                      </a:r>
                      <a:r>
                        <a:rPr lang="en-US" sz="1800" b="0" dirty="0" smtClean="0"/>
                        <a:t>. Democratic Initiatives </a:t>
                      </a:r>
                      <a:r>
                        <a:rPr lang="en-US" sz="1800" b="0" dirty="0" smtClean="0"/>
                        <a:t>Foundation</a:t>
                      </a:r>
                      <a:endParaRPr lang="en-US" sz="1800" b="0" dirty="0" smtClean="0"/>
                    </a:p>
                    <a:p>
                      <a:pPr marL="45720" indent="0">
                        <a:buNone/>
                      </a:pPr>
                      <a:r>
                        <a:rPr lang="en-US" sz="1800" b="0" dirty="0" smtClean="0"/>
                        <a:t>4</a:t>
                      </a:r>
                      <a:r>
                        <a:rPr lang="uk-UA" sz="1800" b="0" dirty="0" smtClean="0"/>
                        <a:t>9</a:t>
                      </a:r>
                      <a:r>
                        <a:rPr lang="en-US" sz="1800" b="0" dirty="0" smtClean="0"/>
                        <a:t>. </a:t>
                      </a:r>
                      <a:r>
                        <a:rPr lang="en-US" sz="1800" b="0" dirty="0" err="1" smtClean="0"/>
                        <a:t>Dniprovsky</a:t>
                      </a:r>
                      <a:r>
                        <a:rPr lang="en-US" sz="1800" b="0" dirty="0" smtClean="0"/>
                        <a:t> Center for Social Research (DCSR) </a:t>
                      </a:r>
                      <a:endParaRPr lang="uk-UA" sz="1800" b="0" dirty="0" smtClean="0"/>
                    </a:p>
                    <a:p>
                      <a:pPr marL="45720" indent="0">
                        <a:buNone/>
                      </a:pPr>
                      <a:r>
                        <a:rPr lang="en-US" sz="1800" b="0" dirty="0" smtClean="0"/>
                        <a:t>6</a:t>
                      </a:r>
                      <a:r>
                        <a:rPr lang="uk-UA" sz="1800" b="0" dirty="0" smtClean="0"/>
                        <a:t>3</a:t>
                      </a:r>
                      <a:r>
                        <a:rPr lang="en-US" sz="1800" b="0" dirty="0" smtClean="0"/>
                        <a:t>. Institute of World Policy </a:t>
                      </a:r>
                      <a:endParaRPr lang="uk-UA" sz="1800" b="0" dirty="0" smtClean="0"/>
                    </a:p>
                    <a:p>
                      <a:pPr marL="45720" indent="0">
                        <a:buNone/>
                      </a:pPr>
                      <a:r>
                        <a:rPr lang="en-US" sz="1800" b="0" dirty="0" smtClean="0"/>
                        <a:t>8</a:t>
                      </a:r>
                      <a:r>
                        <a:rPr lang="uk-UA" sz="1800" b="0" dirty="0" smtClean="0"/>
                        <a:t>6</a:t>
                      </a:r>
                      <a:r>
                        <a:rPr lang="en-US" sz="1800" b="0" dirty="0" smtClean="0"/>
                        <a:t>. Institute for Economic Research and Policy Consulting </a:t>
                      </a:r>
                      <a:r>
                        <a:rPr lang="uk-UA" sz="1800" b="0" dirty="0" smtClean="0"/>
                        <a:t/>
                      </a:r>
                      <a:br>
                        <a:rPr lang="uk-UA" sz="1800" b="0" dirty="0" smtClean="0"/>
                      </a:br>
                      <a:r>
                        <a:rPr lang="uk-UA" sz="1800" dirty="0" smtClean="0">
                          <a:effectLst/>
                        </a:rPr>
                        <a:t>зі </a:t>
                      </a:r>
                      <a:r>
                        <a:rPr lang="uk-UA" sz="1800" dirty="0" smtClean="0">
                          <a:effectLst/>
                        </a:rPr>
                        <a:t>100)</a:t>
                      </a:r>
                      <a:endParaRPr lang="uk-UA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" indent="0">
                        <a:buNone/>
                      </a:pPr>
                      <a:r>
                        <a:rPr lang="en-US" sz="1800" b="0" dirty="0" smtClean="0"/>
                        <a:t> </a:t>
                      </a:r>
                    </a:p>
                    <a:p>
                      <a:endParaRPr lang="uk-UA" sz="1800" dirty="0"/>
                    </a:p>
                  </a:txBody>
                  <a:tcPr marL="56531" marR="565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0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>
                <a:effectLst/>
              </a:rPr>
              <a:t>в інших номінаціях </a:t>
            </a:r>
            <a:r>
              <a:rPr lang="uk-UA" sz="2800" dirty="0" smtClean="0">
                <a:effectLst/>
              </a:rPr>
              <a:t>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 (2)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0936688"/>
              </p:ext>
            </p:extLst>
          </p:nvPr>
        </p:nvGraphicFramePr>
        <p:xfrm>
          <a:off x="539552" y="1190713"/>
          <a:ext cx="8208912" cy="4972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за сферами досліджень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міжнародної економічної політики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40. </a:t>
                      </a:r>
                      <a:r>
                        <a:rPr lang="uk-UA" sz="1600" dirty="0">
                          <a:effectLst/>
                        </a:rPr>
                        <a:t>Razumkov </a:t>
                      </a:r>
                      <a:r>
                        <a:rPr lang="uk-UA" sz="1600" dirty="0" err="1">
                          <a:effectLst/>
                        </a:rPr>
                        <a:t>Centre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endParaRPr lang="uk-UA" sz="16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70</a:t>
                      </a:r>
                      <a:r>
                        <a:rPr lang="en-US" sz="1600" dirty="0" smtClean="0">
                          <a:effectLst/>
                        </a:rPr>
                        <a:t>. </a:t>
                      </a:r>
                      <a:r>
                        <a:rPr lang="en-US" sz="1600" dirty="0">
                          <a:effectLst/>
                        </a:rPr>
                        <a:t>Institute for Economic Research and Policy Consulting (IER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43. </a:t>
                      </a:r>
                      <a:r>
                        <a:rPr lang="uk-UA" sz="1600" dirty="0" err="1" smtClean="0">
                          <a:effectLst/>
                        </a:rPr>
                        <a:t>Razumkov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69</a:t>
                      </a:r>
                      <a:r>
                        <a:rPr lang="en-US" sz="1600" dirty="0" smtClean="0">
                          <a:effectLst/>
                        </a:rPr>
                        <a:t>. Institute for Economic Research and Policy Consulting (IER)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освітньої політики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17. Center for Educational Policy (CEP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38. Educational Studies </a:t>
                      </a:r>
                      <a:r>
                        <a:rPr lang="uk-UA" sz="1600" dirty="0" err="1">
                          <a:effectLst/>
                        </a:rPr>
                        <a:t>Center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endParaRPr lang="uk-UA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uk-UA" sz="1600" dirty="0" smtClean="0">
                          <a:effectLst/>
                        </a:rPr>
                        <a:t>6</a:t>
                      </a:r>
                      <a:r>
                        <a:rPr lang="en-US" sz="1600" dirty="0" smtClean="0">
                          <a:effectLst/>
                        </a:rPr>
                        <a:t>. </a:t>
                      </a:r>
                      <a:r>
                        <a:rPr lang="en-US" sz="1600" dirty="0">
                          <a:effectLst/>
                        </a:rPr>
                        <a:t>International Centre for Policy Studies (ICPS) 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17. Center for Educational Policy (CEP)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38. </a:t>
                      </a:r>
                      <a:r>
                        <a:rPr lang="uk-UA" sz="1600" dirty="0" err="1" smtClean="0">
                          <a:effectLst/>
                        </a:rPr>
                        <a:t>Educational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Studies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Center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uk-UA" sz="1600" dirty="0" smtClean="0">
                          <a:effectLst/>
                        </a:rPr>
                        <a:t>2</a:t>
                      </a:r>
                      <a:r>
                        <a:rPr lang="en-US" sz="1600" dirty="0" smtClean="0">
                          <a:effectLst/>
                        </a:rPr>
                        <a:t>. International Centre for Policy Studies (ICPS) 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dirty="0">
                        <a:effectLst/>
                      </a:endParaRPr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оборони та національної безпеки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84</a:t>
                      </a:r>
                      <a:r>
                        <a:rPr lang="uk-UA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Razumkov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69. </a:t>
                      </a:r>
                      <a:r>
                        <a:rPr lang="en-US" sz="1600" dirty="0" err="1" smtClean="0">
                          <a:effectLst/>
                        </a:rPr>
                        <a:t>Razumkov</a:t>
                      </a:r>
                      <a:r>
                        <a:rPr lang="en-US" sz="1600" dirty="0" smtClean="0">
                          <a:effectLst/>
                        </a:rPr>
                        <a:t> Centre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 smtClean="0">
                <a:effectLst/>
              </a:rPr>
              <a:t>в інших номінаціях 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 (</a:t>
            </a:r>
            <a:r>
              <a:rPr lang="en-US" sz="2800" dirty="0" smtClean="0">
                <a:effectLst/>
              </a:rPr>
              <a:t>3</a:t>
            </a:r>
            <a:r>
              <a:rPr lang="uk-UA" sz="2800" dirty="0" smtClean="0">
                <a:effectLst/>
              </a:rPr>
              <a:t>)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2816201"/>
              </p:ext>
            </p:extLst>
          </p:nvPr>
        </p:nvGraphicFramePr>
        <p:xfrm>
          <a:off x="539552" y="1294597"/>
          <a:ext cx="8208912" cy="540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за сферами досліджень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зовнішньої політики та міжнародних відносин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113. </a:t>
                      </a:r>
                      <a:r>
                        <a:rPr lang="uk-UA" sz="1600" dirty="0">
                          <a:effectLst/>
                        </a:rPr>
                        <a:t>International Centre for Policy Studies (ICPS) </a:t>
                      </a:r>
                      <a:endParaRPr lang="uk-UA" sz="16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uk-UA" sz="16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131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>
                          <a:effectLst/>
                        </a:rPr>
                        <a:t>Razumkov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112. </a:t>
                      </a:r>
                      <a:r>
                        <a:rPr lang="uk-UA" sz="1600" dirty="0" err="1" smtClean="0">
                          <a:effectLst/>
                        </a:rPr>
                        <a:t>International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Policy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Studies</a:t>
                      </a:r>
                      <a:r>
                        <a:rPr lang="uk-UA" sz="1600" dirty="0" smtClean="0">
                          <a:effectLst/>
                        </a:rPr>
                        <a:t> (ICPS)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130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 smtClean="0">
                          <a:effectLst/>
                        </a:rPr>
                        <a:t>Razumkov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uk-UA" sz="1600" dirty="0" smtClean="0">
                        <a:effectLst/>
                      </a:endParaRPr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міжнародного розвитку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124. </a:t>
                      </a:r>
                      <a:r>
                        <a:rPr lang="uk-UA" sz="1600" dirty="0" err="1">
                          <a:effectLst/>
                        </a:rPr>
                        <a:t>Razumkov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125. </a:t>
                      </a:r>
                      <a:r>
                        <a:rPr lang="uk-UA" sz="1600" dirty="0" err="1" smtClean="0">
                          <a:effectLst/>
                        </a:rPr>
                        <a:t>Razumkov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внутрішньої економічної політики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11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Razumkov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11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>
                          <a:effectLst/>
                        </a:rPr>
                        <a:t>Institute for Economic Research and Policy Consulting (IER</a:t>
                      </a:r>
                      <a:r>
                        <a:rPr lang="uk-UA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/>
                        <a:t>117. </a:t>
                      </a:r>
                      <a:r>
                        <a:rPr lang="en-US" sz="1600" dirty="0" err="1" smtClean="0">
                          <a:effectLst/>
                        </a:rPr>
                        <a:t>Razumkov</a:t>
                      </a:r>
                      <a:r>
                        <a:rPr lang="en-US" sz="1600" dirty="0" smtClean="0">
                          <a:effectLst/>
                        </a:rPr>
                        <a:t> Centre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118. </a:t>
                      </a:r>
                      <a:r>
                        <a:rPr lang="uk-UA" sz="1600" dirty="0" err="1" smtClean="0">
                          <a:effectLst/>
                        </a:rPr>
                        <a:t>Institute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Economic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Research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and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Policy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Consulting</a:t>
                      </a:r>
                      <a:r>
                        <a:rPr lang="uk-UA" sz="1600" dirty="0" smtClean="0">
                          <a:effectLst/>
                        </a:rPr>
                        <a:t> (IER)</a:t>
                      </a:r>
                      <a:endParaRPr lang="uk-UA" sz="1600" dirty="0">
                        <a:effectLst/>
                      </a:endParaRPr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</a:t>
                      </a:r>
                      <a:r>
                        <a:rPr lang="uk-UA" sz="1600" dirty="0" smtClean="0">
                          <a:effectLst/>
                        </a:rPr>
                        <a:t>в </a:t>
                      </a:r>
                      <a:r>
                        <a:rPr lang="uk-UA" sz="1600" dirty="0">
                          <a:effectLst/>
                        </a:rPr>
                        <a:t>галузі прозорості та якісного державного управління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>
                          <a:effectLst/>
                        </a:rPr>
                        <a:t>Ilko Kucheriv Democratic Initiatives Foundation (DIF</a:t>
                      </a:r>
                      <a:r>
                        <a:rPr lang="uk-UA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62" marR="4306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 smtClean="0">
                          <a:effectLst/>
                        </a:rPr>
                        <a:t>Ilko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Kucheriv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Democratic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Initiatives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Foundation</a:t>
                      </a:r>
                      <a:r>
                        <a:rPr lang="uk-UA" sz="1600" dirty="0" smtClean="0">
                          <a:effectLst/>
                        </a:rPr>
                        <a:t> (DIF</a:t>
                      </a:r>
                      <a:r>
                        <a:rPr lang="uk-UA" sz="1600" dirty="0" smtClean="0">
                          <a:effectLst/>
                        </a:rPr>
                        <a:t>)</a:t>
                      </a:r>
                      <a:endParaRPr lang="uk-UA" sz="1600" dirty="0"/>
                    </a:p>
                  </a:txBody>
                  <a:tcPr marL="43062" marR="4306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 smtClean="0">
                <a:effectLst/>
              </a:rPr>
              <a:t>в інших номінаціях 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 (</a:t>
            </a:r>
            <a:r>
              <a:rPr lang="en-US" sz="2800" dirty="0" smtClean="0">
                <a:effectLst/>
              </a:rPr>
              <a:t>4</a:t>
            </a:r>
            <a:r>
              <a:rPr lang="uk-UA" sz="2800" dirty="0" smtClean="0">
                <a:effectLst/>
              </a:rPr>
              <a:t>)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5427340"/>
              </p:ext>
            </p:extLst>
          </p:nvPr>
        </p:nvGraphicFramePr>
        <p:xfrm>
          <a:off x="611560" y="1412776"/>
          <a:ext cx="7920039" cy="465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9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за особливими досягненнями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Краща 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кампанія </a:t>
                      </a:r>
                      <a:r>
                        <a:rPr lang="uk-UA" sz="1600" dirty="0" smtClean="0">
                          <a:effectLst/>
                        </a:rPr>
                        <a:t>з </a:t>
                      </a:r>
                      <a:r>
                        <a:rPr lang="en-US" sz="1600" dirty="0" smtClean="0">
                          <a:effectLst/>
                        </a:rPr>
                        <a:t>advocacy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>
                          <a:effectLst/>
                        </a:rPr>
                        <a:t>Institute for Economic Research and Policy Consulting (IER</a:t>
                      </a:r>
                      <a:r>
                        <a:rPr lang="uk-UA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uk-UA" sz="16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53</a:t>
                      </a:r>
                      <a:r>
                        <a:rPr lang="en-US" sz="1600" dirty="0" smtClean="0">
                          <a:effectLst/>
                        </a:rPr>
                        <a:t>. </a:t>
                      </a:r>
                      <a:r>
                        <a:rPr lang="en-US" sz="1600" dirty="0">
                          <a:effectLst/>
                        </a:rPr>
                        <a:t>Ukrainian Center for Independent Political Research (UCIPR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49. </a:t>
                      </a:r>
                      <a:r>
                        <a:rPr lang="uk-UA" sz="1600" dirty="0" err="1" smtClean="0">
                          <a:effectLst/>
                        </a:rPr>
                        <a:t>Institute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Economic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Research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and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Policy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Consulting</a:t>
                      </a:r>
                      <a:r>
                        <a:rPr lang="uk-UA" sz="1600" dirty="0" smtClean="0">
                          <a:effectLst/>
                        </a:rPr>
                        <a:t> (IER)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uk-UA" sz="1600" dirty="0" smtClean="0">
                          <a:effectLst/>
                        </a:rPr>
                        <a:t>5</a:t>
                      </a:r>
                      <a:r>
                        <a:rPr lang="en-US" sz="1600" dirty="0" smtClean="0">
                          <a:effectLst/>
                        </a:rPr>
                        <a:t>. Ukrainian Center for Independent Political Research (UCIPR)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Аналітичні центри з найбільш якісним управлінням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>
                          <a:effectLst/>
                        </a:rPr>
                        <a:t>Razumkov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23. </a:t>
                      </a:r>
                      <a:r>
                        <a:rPr lang="uk-UA" sz="1600" dirty="0" err="1" smtClean="0">
                          <a:effectLst/>
                        </a:rPr>
                        <a:t>Razumkov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Аналітичний центр, який заслуговує уваги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r>
                        <a:rPr lang="uk-UA" sz="1600" dirty="0" smtClean="0">
                          <a:effectLst/>
                        </a:rPr>
                        <a:t>4. CEDOS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r>
                        <a:rPr lang="uk-UA" sz="1600" dirty="0" smtClean="0">
                          <a:effectLst/>
                        </a:rPr>
                        <a:t>4. CEDOS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 smtClean="0">
                <a:effectLst/>
              </a:rPr>
              <a:t>в інших номінаціях 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 (</a:t>
            </a:r>
            <a:r>
              <a:rPr lang="en-US" sz="2800" dirty="0" smtClean="0">
                <a:effectLst/>
              </a:rPr>
              <a:t>5</a:t>
            </a:r>
            <a:r>
              <a:rPr lang="uk-UA" sz="2800" dirty="0" smtClean="0">
                <a:effectLst/>
              </a:rPr>
              <a:t>)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227281"/>
              </p:ext>
            </p:extLst>
          </p:nvPr>
        </p:nvGraphicFramePr>
        <p:xfrm>
          <a:off x="611560" y="1412776"/>
          <a:ext cx="7920039" cy="392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за особливими досягненнями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Кращий незалежний аналітичний центр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70. </a:t>
                      </a:r>
                      <a:r>
                        <a:rPr lang="en-US" sz="1600" dirty="0" smtClean="0">
                          <a:effectLst/>
                        </a:rPr>
                        <a:t>Ukrainian Center for Independent Political Research 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134</a:t>
                      </a:r>
                      <a:r>
                        <a:rPr lang="uk-UA" sz="1600" dirty="0" smtClean="0">
                          <a:effectLst/>
                        </a:rPr>
                        <a:t>. Institute </a:t>
                      </a:r>
                      <a:r>
                        <a:rPr lang="uk-UA" sz="1600" dirty="0">
                          <a:effectLst/>
                        </a:rPr>
                        <a:t>for Economic Research and Policy Consulting (IER</a:t>
                      </a:r>
                      <a:r>
                        <a:rPr lang="uk-UA" sz="1600" dirty="0" smtClean="0">
                          <a:effectLst/>
                        </a:rPr>
                        <a:t>)</a:t>
                      </a:r>
                      <a:endParaRPr lang="uk-UA" sz="1600" dirty="0">
                        <a:effectLst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69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en-US" sz="1600" dirty="0" smtClean="0">
                          <a:effectLst/>
                        </a:rPr>
                        <a:t>Ukrainian Center for Independent Political Research 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13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 smtClean="0">
                          <a:effectLst/>
                        </a:rPr>
                        <a:t>Institute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Economic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Research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and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Policy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Consulting</a:t>
                      </a:r>
                      <a:r>
                        <a:rPr lang="uk-UA" sz="1600" dirty="0" smtClean="0">
                          <a:effectLst/>
                        </a:rPr>
                        <a:t> (IER)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 річними бюджетами </a:t>
                      </a:r>
                      <a:r>
                        <a:rPr lang="uk-UA" sz="1600" dirty="0" smtClean="0">
                          <a:effectLst/>
                        </a:rPr>
                        <a:t>менше </a:t>
                      </a:r>
                      <a:r>
                        <a:rPr lang="uk-UA" sz="1600" dirty="0">
                          <a:effectLst/>
                        </a:rPr>
                        <a:t>$5 млн.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18. </a:t>
                      </a:r>
                      <a:r>
                        <a:rPr lang="uk-UA" sz="1600" dirty="0" err="1">
                          <a:effectLst/>
                        </a:rPr>
                        <a:t>Razumkov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 smtClean="0">
                          <a:effectLst/>
                        </a:rPr>
                        <a:t>Razumkov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45</a:t>
                      </a:r>
                      <a:r>
                        <a:rPr lang="uk-UA" sz="1600" dirty="0" smtClean="0">
                          <a:effectLst/>
                        </a:rPr>
                        <a:t>. </a:t>
                      </a:r>
                      <a:r>
                        <a:rPr lang="uk-UA" sz="1600" dirty="0" err="1" smtClean="0">
                          <a:effectLst/>
                        </a:rPr>
                        <a:t>International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Centre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Policy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Studies</a:t>
                      </a:r>
                      <a:r>
                        <a:rPr lang="uk-UA" sz="1600" dirty="0" smtClean="0">
                          <a:effectLst/>
                        </a:rPr>
                        <a:t> (ICPS)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00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Українські аналітичні центри </a:t>
            </a:r>
            <a:r>
              <a:rPr lang="uk-UA" sz="2800" dirty="0" smtClean="0">
                <a:effectLst/>
              </a:rPr>
              <a:t>в інших номінаціях рейтингу</a:t>
            </a:r>
            <a:r>
              <a:rPr lang="uk-UA" sz="2800" dirty="0">
                <a:effectLst/>
              </a:rPr>
              <a:t>: </a:t>
            </a:r>
            <a:r>
              <a:rPr lang="uk-UA" sz="2800" dirty="0" smtClean="0">
                <a:effectLst/>
              </a:rPr>
              <a:t>2016-2017 </a:t>
            </a:r>
            <a:r>
              <a:rPr lang="uk-UA" sz="2800" dirty="0" smtClean="0">
                <a:effectLst/>
              </a:rPr>
              <a:t>(</a:t>
            </a:r>
            <a:r>
              <a:rPr lang="en-US" sz="2800" dirty="0" smtClean="0">
                <a:effectLst/>
              </a:rPr>
              <a:t>6</a:t>
            </a:r>
            <a:r>
              <a:rPr lang="uk-UA" sz="2800" dirty="0" smtClean="0">
                <a:effectLst/>
              </a:rPr>
              <a:t>)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8584841"/>
              </p:ext>
            </p:extLst>
          </p:nvPr>
        </p:nvGraphicFramePr>
        <p:xfrm>
          <a:off x="683568" y="1484784"/>
          <a:ext cx="7677472" cy="461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0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Провідні аналітичні центри за особливими досягненнями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Кращий державний аналітичний центр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r>
                        <a:rPr lang="uk-UA" sz="1600" dirty="0" smtClean="0">
                          <a:effectLst/>
                        </a:rPr>
                        <a:t>3. </a:t>
                      </a:r>
                      <a:r>
                        <a:rPr lang="en-US" sz="1600" dirty="0" smtClean="0">
                          <a:effectLst/>
                        </a:rPr>
                        <a:t>National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Institute </a:t>
                      </a:r>
                      <a:r>
                        <a:rPr lang="uk-UA" sz="1600" dirty="0" err="1">
                          <a:effectLst/>
                        </a:rPr>
                        <a:t>for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Strategic Studies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75. Institute for Economic Forecasting 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r>
                        <a:rPr lang="uk-UA" sz="1600" dirty="0" smtClean="0">
                          <a:effectLst/>
                        </a:rPr>
                        <a:t>3. </a:t>
                      </a:r>
                      <a:r>
                        <a:rPr lang="en-US" sz="1600" dirty="0" smtClean="0">
                          <a:effectLst/>
                        </a:rPr>
                        <a:t>National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Institute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</a:rPr>
                        <a:t>for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Strategic Studies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75. Institute for Economic Forecasting 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Краща</a:t>
                      </a:r>
                      <a:r>
                        <a:rPr lang="uk-UA" sz="1600" baseline="0" dirty="0" smtClean="0">
                          <a:effectLst/>
                        </a:rPr>
                        <a:t> мережа аналітичних центрів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79. </a:t>
                      </a:r>
                      <a:r>
                        <a:rPr lang="en-US" sz="1600" dirty="0" smtClean="0">
                          <a:effectLst/>
                        </a:rPr>
                        <a:t>Ukrainian Think Tank Network – Ukrainian Liaison Office (Brussels)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81. </a:t>
                      </a:r>
                      <a:r>
                        <a:rPr lang="en-US" sz="1600" dirty="0" smtClean="0">
                          <a:effectLst/>
                        </a:rPr>
                        <a:t>Ukrainian Think Tank Network – Ukrainian Liaison Office (Brussels)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Краще використання медіа 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58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International Center for Policy Studies</a:t>
                      </a:r>
                      <a:endParaRPr lang="uk-UA" sz="1600" dirty="0"/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International Center for Policy </a:t>
                      </a:r>
                      <a:r>
                        <a:rPr lang="en-US" sz="1600" dirty="0" smtClean="0"/>
                        <a:t>Studies</a:t>
                      </a:r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</a:rPr>
                        <a:t>Кращий новий аналітичний центр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9" marR="56519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Ukrainian Centre</a:t>
                      </a:r>
                      <a:r>
                        <a:rPr lang="en-US" sz="1600" baseline="0" dirty="0" smtClean="0"/>
                        <a:t> for European Policy (Ukraine)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uk-UA" sz="1600" baseline="0" dirty="0" smtClean="0"/>
                        <a:t>увійшов до 50).</a:t>
                      </a:r>
                      <a:endParaRPr lang="uk-UA" sz="1600" dirty="0"/>
                    </a:p>
                  </a:txBody>
                  <a:tcPr marL="56519" marR="5651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>
                <a:effectLst/>
              </a:rPr>
              <a:t>Українські аналітичні центри у Світовому рейтингу: </a:t>
            </a:r>
            <a:r>
              <a:rPr lang="uk-UA" sz="3000" dirty="0" smtClean="0">
                <a:effectLst/>
              </a:rPr>
              <a:t>201</a:t>
            </a:r>
            <a:r>
              <a:rPr lang="en-US" sz="3000" dirty="0" smtClean="0">
                <a:effectLst/>
              </a:rPr>
              <a:t>6</a:t>
            </a:r>
            <a:r>
              <a:rPr lang="uk-UA" sz="3000" dirty="0" smtClean="0">
                <a:effectLst/>
              </a:rPr>
              <a:t>-201</a:t>
            </a:r>
            <a:r>
              <a:rPr lang="en-US" sz="3000" dirty="0" smtClean="0">
                <a:effectLst/>
              </a:rPr>
              <a:t>7</a:t>
            </a:r>
            <a:r>
              <a:rPr lang="uk-UA" sz="3000" dirty="0" smtClean="0">
                <a:effectLst/>
              </a:rPr>
              <a:t>. Підсумок</a:t>
            </a:r>
            <a:endParaRPr lang="uk-UA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4605878"/>
              </p:ext>
            </p:extLst>
          </p:nvPr>
        </p:nvGraphicFramePr>
        <p:xfrm>
          <a:off x="467544" y="1556792"/>
          <a:ext cx="8064500" cy="4685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3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550" marR="575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uk-UA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uk-UA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50" marR="575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Кількість українських  аналітичних центрів, які увійшли до рейтингу</a:t>
                      </a:r>
                      <a:endParaRPr lang="uk-UA" sz="2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uk-UA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14</a:t>
                      </a:r>
                      <a:endParaRPr lang="uk-UA" sz="2200" b="1" dirty="0"/>
                    </a:p>
                  </a:txBody>
                  <a:tcPr marL="57550" marR="575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Кількість номінацій, в яких присутні українські  аналітичні центри</a:t>
                      </a:r>
                      <a:endParaRPr lang="uk-UA" sz="2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uk-UA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r>
                        <a:rPr lang="uk-UA" sz="2200" b="1" dirty="0" smtClean="0"/>
                        <a:t>9</a:t>
                      </a:r>
                      <a:endParaRPr lang="uk-UA" sz="2200" b="1" dirty="0"/>
                    </a:p>
                  </a:txBody>
                  <a:tcPr marL="57550" marR="575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Загальна кількість </a:t>
                      </a:r>
                      <a:r>
                        <a:rPr lang="uk-UA" sz="2200" dirty="0" smtClean="0">
                          <a:effectLst/>
                        </a:rPr>
                        <a:t>згадувань</a:t>
                      </a:r>
                      <a:r>
                        <a:rPr lang="uk-UA" sz="2200" baseline="0" dirty="0" smtClean="0">
                          <a:effectLst/>
                        </a:rPr>
                        <a:t> </a:t>
                      </a:r>
                      <a:r>
                        <a:rPr lang="uk-UA" sz="2200" dirty="0" smtClean="0">
                          <a:effectLst/>
                        </a:rPr>
                        <a:t> </a:t>
                      </a:r>
                      <a:r>
                        <a:rPr lang="uk-UA" sz="2200" dirty="0">
                          <a:effectLst/>
                        </a:rPr>
                        <a:t>українських  аналітичних центрів</a:t>
                      </a:r>
                      <a:endParaRPr lang="uk-UA" sz="2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uk-UA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50" marR="575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34</a:t>
                      </a:r>
                      <a:endParaRPr lang="uk-UA" sz="2200" b="1" dirty="0"/>
                    </a:p>
                  </a:txBody>
                  <a:tcPr marL="57550" marR="575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8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43" y="188640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/>
              <a:t>Українські аналітичні центри у рейтингу </a:t>
            </a:r>
            <a:r>
              <a:rPr lang="uk-UA" sz="3000" dirty="0" smtClean="0"/>
              <a:t>2017: </a:t>
            </a:r>
            <a:r>
              <a:rPr lang="uk-UA" sz="3000" dirty="0" smtClean="0"/>
              <a:t>деякі висновки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12968" cy="50405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500" dirty="0" smtClean="0"/>
              <a:t> </a:t>
            </a:r>
            <a:r>
              <a:rPr lang="uk-UA" sz="1700" dirty="0" smtClean="0"/>
              <a:t>Українські аналітичні центри у </a:t>
            </a:r>
            <a:r>
              <a:rPr lang="uk-UA" sz="1700" dirty="0" smtClean="0"/>
              <a:t>2017р</a:t>
            </a:r>
            <a:r>
              <a:rPr lang="uk-UA" sz="1700" dirty="0" smtClean="0"/>
              <a:t>. дещо розширили присутність у світовому рейтингу. Водночас, у категорії кращих у світі поки стабільно присутній лише один аналітичний центр з Україні.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Українські аналітичні центри представлені серед найкращих у кількох </a:t>
            </a:r>
            <a:r>
              <a:rPr lang="uk-UA" sz="1700" dirty="0" smtClean="0"/>
              <a:t>номінаціях, </a:t>
            </a:r>
            <a:r>
              <a:rPr lang="uk-UA" sz="1700" dirty="0" smtClean="0"/>
              <a:t>проте покращили свої позиції лише </a:t>
            </a:r>
            <a:r>
              <a:rPr lang="uk-UA" sz="1700" dirty="0" smtClean="0"/>
              <a:t>у деяких. </a:t>
            </a:r>
            <a:r>
              <a:rPr lang="uk-UA" sz="1700" dirty="0" smtClean="0"/>
              <a:t>У частині </a:t>
            </a:r>
            <a:r>
              <a:rPr lang="uk-UA" sz="1700" dirty="0" smtClean="0"/>
              <a:t>галузевих номінацій, </a:t>
            </a:r>
            <a:r>
              <a:rPr lang="uk-UA" sz="1700" dirty="0" smtClean="0"/>
              <a:t>які є актуальними для України, вітчизняні аналітичні центри поки не представлені.   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У </a:t>
            </a:r>
            <a:r>
              <a:rPr lang="uk-UA" sz="1700" dirty="0" smtClean="0"/>
              <a:t>2017р</a:t>
            </a:r>
            <a:r>
              <a:rPr lang="uk-UA" sz="1700" dirty="0" smtClean="0"/>
              <a:t>. </a:t>
            </a:r>
            <a:r>
              <a:rPr lang="uk-UA" sz="1700" dirty="0" smtClean="0"/>
              <a:t>більшість представлених у рейтингу українських </a:t>
            </a:r>
            <a:r>
              <a:rPr lang="uk-UA" sz="1700" dirty="0" smtClean="0"/>
              <a:t>аналітичних </a:t>
            </a:r>
            <a:r>
              <a:rPr lang="uk-UA" sz="1700" dirty="0" smtClean="0"/>
              <a:t>центрів, </a:t>
            </a:r>
            <a:r>
              <a:rPr lang="uk-UA" sz="1700" dirty="0" smtClean="0"/>
              <a:t>як і раніше, є </a:t>
            </a:r>
            <a:r>
              <a:rPr lang="uk-UA" sz="1700" dirty="0" smtClean="0"/>
              <a:t>неурядовими. Це </a:t>
            </a:r>
            <a:r>
              <a:rPr lang="uk-UA" sz="1700" dirty="0" smtClean="0"/>
              <a:t>свідчить про те, що </a:t>
            </a:r>
            <a:r>
              <a:rPr lang="uk-UA" sz="1700" dirty="0" smtClean="0"/>
              <a:t>державні, академічних </a:t>
            </a:r>
            <a:r>
              <a:rPr lang="uk-UA" sz="1700" dirty="0" smtClean="0"/>
              <a:t>та </a:t>
            </a:r>
            <a:r>
              <a:rPr lang="uk-UA" sz="1700" dirty="0" smtClean="0"/>
              <a:t>університетських дослідницькі інституції ще не </a:t>
            </a:r>
            <a:r>
              <a:rPr lang="uk-UA" sz="1700" dirty="0" smtClean="0"/>
              <a:t>розкрили свій потенціал з дослідження </a:t>
            </a:r>
            <a:r>
              <a:rPr lang="uk-UA" sz="1700" dirty="0" smtClean="0"/>
              <a:t>політики та </a:t>
            </a:r>
            <a:r>
              <a:rPr lang="uk-UA" sz="1700" dirty="0" smtClean="0"/>
              <a:t>обмежено залучені до міжнародного співробітництва.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Посилення </a:t>
            </a:r>
            <a:r>
              <a:rPr lang="uk-UA" sz="1700" dirty="0" smtClean="0"/>
              <a:t>позицій українських недержавних аналітичних центрів у міжнародних рейтингах в майбутньому, очевидно, потребуватиме певних змін як в умовах їх функціонування (передусім, диверсифікації джерел фінансування), так і власне їх діяльності, зокрема, тематиці досліджень, якості та формату аналітичного продукту, комунікації з цільовими </a:t>
            </a:r>
            <a:r>
              <a:rPr lang="uk-UA" sz="1700" dirty="0" smtClean="0"/>
              <a:t>аудиторіями, активізації міжнародної діяльності, поширенню англомовних публікацій та </a:t>
            </a:r>
            <a:r>
              <a:rPr lang="uk-UA" sz="1700" dirty="0" smtClean="0"/>
              <a:t>ін. 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8400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/>
              </a:rPr>
              <a:t>Виклики для українських </a:t>
            </a:r>
            <a:r>
              <a:rPr lang="uk-UA" sz="3000" dirty="0">
                <a:effectLst/>
              </a:rPr>
              <a:t>аналітичних </a:t>
            </a:r>
            <a:r>
              <a:rPr lang="uk-UA" sz="3000" dirty="0" smtClean="0">
                <a:effectLst/>
              </a:rPr>
              <a:t>центрів - </a:t>
            </a:r>
            <a:r>
              <a:rPr lang="uk-UA" sz="3000" dirty="0" smtClean="0">
                <a:effectLst/>
              </a:rPr>
              <a:t>2017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064896" cy="5616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600" dirty="0"/>
              <a:t>Обмеженість джерел фінансування недержавних центрів: </a:t>
            </a:r>
            <a:r>
              <a:rPr lang="uk-UA" sz="1600" dirty="0" smtClean="0"/>
              <a:t>відсутність ринку аналітичних послуг, доступу </a:t>
            </a:r>
            <a:r>
              <a:rPr lang="uk-UA" sz="1600" dirty="0" smtClean="0"/>
              <a:t>на конкурсній основі до </a:t>
            </a:r>
            <a:r>
              <a:rPr lang="uk-UA" sz="1600" dirty="0"/>
              <a:t>бюджетних коштів, що виділяються на </a:t>
            </a:r>
            <a:r>
              <a:rPr lang="uk-UA" sz="1600" dirty="0" smtClean="0"/>
              <a:t>дослідження для органів влади; несприятливі </a:t>
            </a:r>
            <a:r>
              <a:rPr lang="uk-UA" sz="1600" dirty="0"/>
              <a:t>умови для підтримки неурядових </a:t>
            </a:r>
            <a:r>
              <a:rPr lang="en-US" sz="1600" dirty="0"/>
              <a:t>Think </a:t>
            </a:r>
            <a:r>
              <a:rPr lang="en-US" sz="1600" dirty="0" smtClean="0"/>
              <a:t>Tanks</a:t>
            </a:r>
            <a:r>
              <a:rPr lang="uk-UA" sz="1600" dirty="0" smtClean="0"/>
              <a:t> </a:t>
            </a:r>
            <a:r>
              <a:rPr lang="uk-UA" sz="1600" dirty="0"/>
              <a:t>бізнесом; недостатньо сприятливе регуляторне поле, в якому працюють неурядові аналітичні центри.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/>
              <a:t> </a:t>
            </a:r>
            <a:r>
              <a:rPr lang="uk-UA" sz="1600" dirty="0" smtClean="0"/>
              <a:t>Значне зростання залежності від зовнішньої донорської допомоги. Звуження можливостей вибору тематики </a:t>
            </a:r>
            <a:r>
              <a:rPr lang="uk-UA" sz="1600" dirty="0" smtClean="0"/>
              <a:t>досліджень, </a:t>
            </a:r>
            <a:r>
              <a:rPr lang="uk-UA" sz="1600" dirty="0" smtClean="0"/>
              <a:t>переважання завдань </a:t>
            </a:r>
            <a:r>
              <a:rPr lang="uk-UA" sz="1600" dirty="0" err="1" smtClean="0"/>
              <a:t>адвокації</a:t>
            </a:r>
            <a:r>
              <a:rPr lang="uk-UA" sz="1600" dirty="0" smtClean="0"/>
              <a:t> та імплементації визначеного напряму політики над оцінкою можливих варіантів, тактики над стратегією.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600" dirty="0" smtClean="0"/>
              <a:t> Недостатня комунікація з суспільством у поясненні змісту і очікуваних наслідків політичних пропозицій, що просуваються, особливо з «соціально чутливих» реформ. Надання переваги владі і політикуму як цільовим аудиторіям.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600" dirty="0"/>
              <a:t> </a:t>
            </a:r>
            <a:r>
              <a:rPr lang="uk-UA" sz="1600" dirty="0" smtClean="0"/>
              <a:t>Послаблення можливостей раціональної аргументації/контраргументації у публічному дискурсі через зростання чутливості суспільства до популістської риторики, поширення орієнтації на настрої і уподобання, а не на факти і об</a:t>
            </a:r>
            <a:r>
              <a:rPr lang="en-US" sz="1600" dirty="0" smtClean="0"/>
              <a:t>`</a:t>
            </a:r>
            <a:r>
              <a:rPr lang="uk-UA" sz="1600" dirty="0" err="1" smtClean="0"/>
              <a:t>єктивні</a:t>
            </a:r>
            <a:r>
              <a:rPr lang="uk-UA" sz="1600" dirty="0" smtClean="0"/>
              <a:t> дослідження.   </a:t>
            </a:r>
            <a:endParaRPr lang="uk-UA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600" dirty="0" smtClean="0"/>
              <a:t>Проблема </a:t>
            </a:r>
            <a:r>
              <a:rPr lang="uk-UA" sz="1600" dirty="0" smtClean="0"/>
              <a:t>поповнення аналітичних центрів молодими кваліфікованими кадрами, </a:t>
            </a:r>
            <a:r>
              <a:rPr lang="uk-UA" sz="1600" dirty="0" smtClean="0"/>
              <a:t>зростання конкуренції за кадри з державними інституціями в процесі створення підрозділів з аналізу політики. </a:t>
            </a:r>
            <a:endParaRPr lang="uk-UA" sz="1600" dirty="0" smtClean="0"/>
          </a:p>
          <a:p>
            <a:pPr marL="45720" indent="0" algn="just">
              <a:buNone/>
            </a:pPr>
            <a:endParaRPr lang="en-US" sz="16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3886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496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effectLst/>
              </a:rPr>
              <a:t>Види аналітичних центрів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(</a:t>
            </a:r>
            <a:r>
              <a:rPr lang="uk-UA" sz="4000" dirty="0" smtClean="0">
                <a:effectLst/>
              </a:rPr>
              <a:t>за статусом)</a:t>
            </a:r>
            <a:endParaRPr lang="uk-UA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2549468"/>
              </p:ext>
            </p:extLst>
          </p:nvPr>
        </p:nvGraphicFramePr>
        <p:xfrm>
          <a:off x="395536" y="1412776"/>
          <a:ext cx="8365612" cy="53526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943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2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Категорія</a:t>
                      </a:r>
                      <a:endParaRPr lang="uk-UA" sz="1300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Визначення</a:t>
                      </a:r>
                      <a:endParaRPr lang="uk-UA" sz="1300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Автономні і незалежні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Суттєва незалежність від будь-яких груп впливу або донорів, автономність </a:t>
                      </a:r>
                      <a:r>
                        <a:rPr lang="uk-UA" sz="1700" dirty="0" smtClean="0">
                          <a:effectLst/>
                        </a:rPr>
                        <a:t>від держави в діяльності та фінансуванні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Квазі-незалежні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Незалежні від держави, але контрольовані групою впливу, спонсором або </a:t>
                      </a:r>
                      <a:r>
                        <a:rPr lang="uk-UA" sz="1700" dirty="0" smtClean="0">
                          <a:effectLst/>
                        </a:rPr>
                        <a:t>організацією</a:t>
                      </a:r>
                      <a:r>
                        <a:rPr lang="uk-UA" sz="1700" dirty="0">
                          <a:effectLst/>
                        </a:rPr>
                        <a:t>, що надає переважну частину фінансування та має значний вплив на </a:t>
                      </a:r>
                      <a:r>
                        <a:rPr lang="uk-UA" sz="1700" dirty="0" smtClean="0">
                          <a:effectLst/>
                        </a:rPr>
                        <a:t>діяльність аналітичного </a:t>
                      </a:r>
                      <a:r>
                        <a:rPr lang="uk-UA" sz="1700" dirty="0">
                          <a:effectLst/>
                        </a:rPr>
                        <a:t>центру.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Державні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Є офіційними державними організаціями.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Квазі-державні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Отримують фінансування виключно з державних грантів і контрактів, але не є офіційними державними організаціями.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Університетські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Університетські центри політичних досліджень.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Партійні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Офіційно пов’язані з політичною партією.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cap="all" dirty="0">
                          <a:effectLst/>
                        </a:rPr>
                        <a:t>Корпоративні (комерційні</a:t>
                      </a:r>
                      <a:r>
                        <a:rPr lang="uk-UA" sz="1700" cap="all" dirty="0" smtClean="0">
                          <a:effectLst/>
                        </a:rPr>
                        <a:t>)</a:t>
                      </a:r>
                      <a:endParaRPr lang="uk-UA" sz="1300" b="1" i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700" dirty="0">
                          <a:effectLst/>
                        </a:rPr>
                        <a:t>Комерційні організації, що займаються політичними дослідженнями, афілійовані з корпорацією або просто комерційні.</a:t>
                      </a:r>
                      <a:endParaRPr lang="uk-UA" sz="1300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51" marR="9295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97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Питання для дискусії.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920880" cy="3888432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sz="2600" b="1" dirty="0" err="1"/>
              <a:t>Популізм</a:t>
            </a:r>
            <a:r>
              <a:rPr lang="ru-RU" sz="2600" b="1" dirty="0"/>
              <a:t> і </a:t>
            </a:r>
            <a:r>
              <a:rPr lang="ru-RU" sz="2600" b="1" dirty="0" err="1"/>
              <a:t>напівправда</a:t>
            </a:r>
            <a:r>
              <a:rPr lang="ru-RU" sz="2600" b="1" dirty="0"/>
              <a:t> — </a:t>
            </a:r>
            <a:r>
              <a:rPr lang="ru-RU" sz="2600" b="1" dirty="0" err="1"/>
              <a:t>виклики</a:t>
            </a:r>
            <a:r>
              <a:rPr lang="ru-RU" sz="2600" b="1" dirty="0"/>
              <a:t> для </a:t>
            </a:r>
            <a:r>
              <a:rPr lang="ru-RU" sz="2600" b="1" dirty="0" err="1"/>
              <a:t>суспільства</a:t>
            </a:r>
            <a:r>
              <a:rPr lang="ru-RU" sz="2600" b="1" dirty="0"/>
              <a:t> та </a:t>
            </a:r>
            <a:r>
              <a:rPr lang="ru-RU" sz="2600" b="1" dirty="0" err="1"/>
              <a:t>аналітичних</a:t>
            </a:r>
            <a:r>
              <a:rPr lang="ru-RU" sz="2600" b="1" dirty="0"/>
              <a:t> </a:t>
            </a:r>
            <a:r>
              <a:rPr lang="ru-RU" sz="2600" b="1" dirty="0" err="1" smtClean="0"/>
              <a:t>центрів</a:t>
            </a:r>
            <a:endParaRPr lang="en-US" sz="2600" b="1" dirty="0" smtClean="0"/>
          </a:p>
          <a:p>
            <a:pPr marL="45720" lvl="0" indent="0" algn="ctr">
              <a:buNone/>
            </a:pPr>
            <a:endParaRPr lang="en-US" sz="2600" b="1" dirty="0" smtClean="0"/>
          </a:p>
          <a:p>
            <a:pPr marL="45720" lvl="0" indent="0" algn="ctr">
              <a:buNone/>
            </a:pPr>
            <a:r>
              <a:rPr lang="ru-RU" sz="2600" b="1" dirty="0" smtClean="0"/>
              <a:t>Роль </a:t>
            </a:r>
            <a:r>
              <a:rPr lang="ru-RU" sz="2600" b="1" dirty="0" err="1"/>
              <a:t>аналітичних</a:t>
            </a:r>
            <a:r>
              <a:rPr lang="ru-RU" sz="2600" b="1" dirty="0"/>
              <a:t> </a:t>
            </a:r>
            <a:r>
              <a:rPr lang="ru-RU" sz="2600" b="1" dirty="0" err="1"/>
              <a:t>центрів</a:t>
            </a:r>
            <a:r>
              <a:rPr lang="ru-RU" sz="2600" b="1" dirty="0"/>
              <a:t> у </a:t>
            </a:r>
            <a:r>
              <a:rPr lang="ru-RU" sz="2600" b="1" dirty="0" err="1"/>
              <a:t>проведенні</a:t>
            </a:r>
            <a:r>
              <a:rPr lang="ru-RU" sz="2600" b="1" dirty="0"/>
              <a:t> </a:t>
            </a:r>
            <a:r>
              <a:rPr lang="ru-RU" sz="2600" b="1" dirty="0" smtClean="0"/>
              <a:t>реформ</a:t>
            </a:r>
            <a:endParaRPr lang="en-US" sz="2600" b="1" dirty="0" smtClean="0"/>
          </a:p>
          <a:p>
            <a:pPr marL="45720" lvl="0" indent="0" algn="ctr">
              <a:buNone/>
            </a:pPr>
            <a:endParaRPr lang="en-US" sz="2600" b="1" dirty="0" smtClean="0"/>
          </a:p>
          <a:p>
            <a:pPr marL="45720" lvl="0" indent="0" algn="ctr">
              <a:buNone/>
            </a:pPr>
            <a:r>
              <a:rPr lang="ru-RU" sz="2600" b="1" dirty="0" smtClean="0"/>
              <a:t>Держава </a:t>
            </a:r>
            <a:r>
              <a:rPr lang="ru-RU" sz="2600" b="1" dirty="0"/>
              <a:t>та </a:t>
            </a:r>
            <a:r>
              <a:rPr lang="ru-RU" sz="2600" b="1" dirty="0" err="1"/>
              <a:t>аналітичні</a:t>
            </a:r>
            <a:r>
              <a:rPr lang="ru-RU" sz="2600" b="1" dirty="0"/>
              <a:t> </a:t>
            </a:r>
            <a:r>
              <a:rPr lang="ru-RU" sz="2600" b="1" dirty="0" err="1"/>
              <a:t>центри</a:t>
            </a:r>
            <a:r>
              <a:rPr lang="ru-RU" sz="2600" b="1" dirty="0"/>
              <a:t>: </a:t>
            </a:r>
            <a:r>
              <a:rPr lang="ru-RU" sz="2600" b="1" dirty="0" err="1"/>
              <a:t>чи</a:t>
            </a:r>
            <a:r>
              <a:rPr lang="ru-RU" sz="2600" b="1" dirty="0"/>
              <a:t> </a:t>
            </a:r>
            <a:r>
              <a:rPr lang="ru-RU" sz="2600" b="1" dirty="0" err="1"/>
              <a:t>можливий</a:t>
            </a:r>
            <a:r>
              <a:rPr lang="ru-RU" sz="2600" b="1" dirty="0"/>
              <a:t> в </a:t>
            </a:r>
            <a:r>
              <a:rPr lang="ru-RU" sz="2600" b="1" dirty="0" err="1"/>
              <a:t>Україні</a:t>
            </a:r>
            <a:r>
              <a:rPr lang="ru-RU" sz="2600" b="1" dirty="0"/>
              <a:t> </a:t>
            </a:r>
            <a:r>
              <a:rPr lang="ru-RU" sz="2600" b="1" dirty="0" err="1"/>
              <a:t>ринок</a:t>
            </a:r>
            <a:r>
              <a:rPr lang="ru-RU" sz="2600" b="1" dirty="0"/>
              <a:t> </a:t>
            </a:r>
            <a:r>
              <a:rPr lang="ru-RU" sz="2600" b="1" dirty="0" err="1"/>
              <a:t>аналітичних</a:t>
            </a:r>
            <a:r>
              <a:rPr lang="ru-RU" sz="2600" b="1" dirty="0"/>
              <a:t> </a:t>
            </a:r>
            <a:r>
              <a:rPr lang="ru-RU" sz="2600" b="1" dirty="0" err="1"/>
              <a:t>послуг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13091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686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Презентація підготовлена </a:t>
            </a:r>
            <a:br>
              <a:rPr lang="uk-UA" sz="2800" dirty="0" smtClean="0"/>
            </a:br>
            <a:r>
              <a:rPr lang="uk-UA" sz="2800" dirty="0" smtClean="0"/>
              <a:t>Центром Разумкова.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Дякуємо за увагу!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67613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56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/>
              <a:t>Кількість аналітичних центрів у світі</a:t>
            </a:r>
            <a:endParaRPr lang="uk-UA" sz="4000" dirty="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319338" y="443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98280" tIns="876024" rIns="97759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88"/>
          <p:cNvSpPr>
            <a:spLocks noChangeArrowheads="1"/>
          </p:cNvSpPr>
          <p:nvPr/>
        </p:nvSpPr>
        <p:spPr bwMode="auto">
          <a:xfrm>
            <a:off x="1452563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98280" tIns="876024" rIns="97759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7278"/>
            <a:ext cx="8155150" cy="42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effectLst/>
              </a:rPr>
              <a:t>Розподіл аналітичних центрів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uk-UA" sz="4000" dirty="0" smtClean="0">
                <a:effectLst/>
              </a:rPr>
              <a:t>по регіонах </a:t>
            </a:r>
            <a:r>
              <a:rPr lang="uk-UA" sz="4000" dirty="0">
                <a:effectLst/>
              </a:rPr>
              <a:t>світу </a:t>
            </a:r>
            <a:br>
              <a:rPr lang="uk-UA" sz="4000" dirty="0">
                <a:effectLst/>
              </a:rPr>
            </a:b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/>
          <a:stretch/>
        </p:blipFill>
        <p:spPr>
          <a:xfrm>
            <a:off x="-69287" y="1450330"/>
            <a:ext cx="9088922" cy="5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>
                <a:effectLst/>
              </a:rPr>
              <a:t>Країни з найбільшою кількістю аналітичних центрів</a:t>
            </a:r>
            <a:endParaRPr lang="uk-UA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9884787"/>
              </p:ext>
            </p:extLst>
          </p:nvPr>
        </p:nvGraphicFramePr>
        <p:xfrm>
          <a:off x="323528" y="1052736"/>
          <a:ext cx="8208912" cy="575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3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Місце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Країна 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центрів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США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18</a:t>
                      </a:r>
                      <a:r>
                        <a:rPr lang="en-US" sz="1300" dirty="0" smtClean="0">
                          <a:effectLst/>
                        </a:rPr>
                        <a:t>72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2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Китай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512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3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Велика Британія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444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Німеччина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effectLst/>
                        </a:rPr>
                        <a:t>Аргентина</a:t>
                      </a:r>
                      <a:endParaRPr lang="uk-UA" sz="13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uk-UA" sz="13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 2016р. Аргентина</a:t>
                      </a:r>
                      <a:r>
                        <a:rPr lang="uk-UA" sz="1300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посіла 7 місце маючи 138 аналітичних центрів.</a:t>
                      </a:r>
                      <a:endParaRPr lang="uk-UA" sz="13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Франція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197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7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Японія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116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8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Росія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</a:t>
                      </a:r>
                      <a:r>
                        <a:rPr lang="en-US" sz="1300" dirty="0" smtClean="0">
                          <a:effectLst/>
                        </a:rPr>
                        <a:t>03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9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Канада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10</a:t>
                      </a:r>
                      <a:r>
                        <a:rPr lang="en-US" sz="1300" dirty="0" smtClean="0">
                          <a:effectLst/>
                        </a:rPr>
                        <a:t>0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10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Бразилія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9</a:t>
                      </a:r>
                      <a:r>
                        <a:rPr lang="en-US" sz="1300" dirty="0" smtClean="0">
                          <a:effectLst/>
                        </a:rPr>
                        <a:t>3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11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ПАР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9</a:t>
                      </a:r>
                      <a:r>
                        <a:rPr lang="en-US" sz="1300" dirty="0" smtClean="0">
                          <a:effectLst/>
                        </a:rPr>
                        <a:t>2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12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Швеція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89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13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Нідерланди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76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14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Швейцарія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7</a:t>
                      </a:r>
                      <a:r>
                        <a:rPr lang="en-US" sz="1300" dirty="0" smtClean="0">
                          <a:effectLst/>
                        </a:rPr>
                        <a:t>6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15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Мексика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74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16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Австрія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68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17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Ізраїль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67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18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Болівія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66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Іран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64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20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Іспанія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63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21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Чилі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63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22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Бельгія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61 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23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Польща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60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24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Тайвань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58</a:t>
                      </a:r>
                      <a:endParaRPr lang="uk-UA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0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uk-UA" sz="13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Україна (2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місце у 2014р.)</a:t>
                      </a:r>
                      <a:endParaRPr lang="uk-UA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(=)</a:t>
                      </a:r>
                      <a:endParaRPr lang="uk-UA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1084" marR="41084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/>
              </a:rPr>
              <a:t>Аналітичні центри Північної Америки </a:t>
            </a:r>
            <a:r>
              <a:rPr lang="uk-UA" sz="3000" dirty="0">
                <a:effectLst/>
              </a:rPr>
              <a:t>та </a:t>
            </a:r>
            <a:r>
              <a:rPr lang="uk-UA" sz="3000" dirty="0" smtClean="0">
                <a:effectLst/>
              </a:rPr>
              <a:t>Європи: основні факти і тенденції </a:t>
            </a:r>
            <a:r>
              <a:rPr lang="uk-UA" sz="3000" dirty="0">
                <a:effectLst/>
              </a:rPr>
              <a:t/>
            </a:r>
            <a:br>
              <a:rPr lang="uk-UA" sz="3000" dirty="0">
                <a:effectLst/>
              </a:rPr>
            </a:b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4725" y="1340768"/>
            <a:ext cx="8537268" cy="4104456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51% всіх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знаходяться у Північній Америці та Європі.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У </a:t>
            </a:r>
            <a:r>
              <a:rPr lang="uk-UA" sz="2000" dirty="0">
                <a:solidFill>
                  <a:schemeClr val="tx1"/>
                </a:solidFill>
              </a:rPr>
              <a:t>Північній Америці (Мексика, Канада та США) налічується </a:t>
            </a:r>
            <a:r>
              <a:rPr lang="uk-UA" sz="2000" dirty="0" smtClean="0">
                <a:solidFill>
                  <a:schemeClr val="tx1"/>
                </a:solidFill>
              </a:rPr>
              <a:t>2046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uk-UA" sz="2000" dirty="0" smtClean="0">
                <a:solidFill>
                  <a:schemeClr val="tx1"/>
                </a:solidFill>
              </a:rPr>
              <a:t>аналітичних центрі, </a:t>
            </a:r>
            <a:r>
              <a:rPr lang="uk-UA" sz="2000" dirty="0">
                <a:solidFill>
                  <a:schemeClr val="tx1"/>
                </a:solidFill>
              </a:rPr>
              <a:t>з яких </a:t>
            </a:r>
            <a:r>
              <a:rPr lang="uk-UA" sz="2000" dirty="0" smtClean="0">
                <a:solidFill>
                  <a:schemeClr val="tx1"/>
                </a:solidFill>
              </a:rPr>
              <a:t>1872 </a:t>
            </a:r>
            <a:r>
              <a:rPr lang="uk-UA" sz="2000" dirty="0">
                <a:solidFill>
                  <a:schemeClr val="tx1"/>
                </a:solidFill>
              </a:rPr>
              <a:t>знаходяться у США. 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Близько чверті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з США (майже </a:t>
            </a:r>
            <a:r>
              <a:rPr lang="uk-UA" sz="2000" dirty="0" smtClean="0">
                <a:solidFill>
                  <a:schemeClr val="tx1"/>
                </a:solidFill>
              </a:rPr>
              <a:t>400) </a:t>
            </a:r>
            <a:r>
              <a:rPr lang="uk-UA" sz="2000" dirty="0">
                <a:solidFill>
                  <a:schemeClr val="tx1"/>
                </a:solidFill>
              </a:rPr>
              <a:t>знаходяться у </a:t>
            </a:r>
            <a:r>
              <a:rPr lang="uk-UA" sz="2000" dirty="0" smtClean="0">
                <a:solidFill>
                  <a:schemeClr val="tx1"/>
                </a:solidFill>
              </a:rPr>
              <a:t>Вашингтоні. </a:t>
            </a:r>
            <a:endParaRPr lang="uk-UA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 В </a:t>
            </a:r>
            <a:r>
              <a:rPr lang="uk-UA" sz="2000" dirty="0">
                <a:solidFill>
                  <a:schemeClr val="tx1"/>
                </a:solidFill>
              </a:rPr>
              <a:t>Європі працює </a:t>
            </a:r>
            <a:r>
              <a:rPr lang="uk-UA" sz="2000" dirty="0" smtClean="0">
                <a:solidFill>
                  <a:schemeClr val="tx1"/>
                </a:solidFill>
              </a:rPr>
              <a:t>2045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аналітичних </a:t>
            </a:r>
            <a:r>
              <a:rPr lang="uk-UA" sz="2000" dirty="0" smtClean="0">
                <a:solidFill>
                  <a:schemeClr val="tx1"/>
                </a:solidFill>
              </a:rPr>
              <a:t>центрів.</a:t>
            </a:r>
            <a:endParaRPr lang="uk-UA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90,5%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створено </a:t>
            </a:r>
            <a:r>
              <a:rPr lang="uk-UA" sz="2000" dirty="0" smtClean="0">
                <a:solidFill>
                  <a:schemeClr val="tx1"/>
                </a:solidFill>
              </a:rPr>
              <a:t>після 1951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року.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31%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створено </a:t>
            </a:r>
            <a:r>
              <a:rPr lang="uk-UA" sz="2000" dirty="0" smtClean="0">
                <a:solidFill>
                  <a:schemeClr val="tx1"/>
                </a:solidFill>
              </a:rPr>
              <a:t>в </a:t>
            </a:r>
            <a:r>
              <a:rPr lang="uk-UA" sz="2000" dirty="0">
                <a:solidFill>
                  <a:schemeClr val="tx1"/>
                </a:solidFill>
              </a:rPr>
              <a:t>період з 1981 по 1990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рік.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Понад половини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працюють на базі університетів.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</a:rPr>
              <a:t>Протягом 12 останніх років темпи утворення </a:t>
            </a:r>
            <a:r>
              <a:rPr lang="uk-UA" sz="2000" dirty="0">
                <a:solidFill>
                  <a:schemeClr val="tx1"/>
                </a:solidFill>
              </a:rPr>
              <a:t>аналітичних центрів в США та Європі </a:t>
            </a:r>
            <a:r>
              <a:rPr lang="uk-UA" sz="2000" dirty="0" smtClean="0">
                <a:solidFill>
                  <a:schemeClr val="tx1"/>
                </a:solidFill>
              </a:rPr>
              <a:t>уповільнилися.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778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solidFill>
                  <a:schemeClr val="tx1"/>
                </a:solidFill>
                <a:effectLst/>
              </a:rPr>
              <a:t>Аналітичні центри Азії, Латинської Америки, </a:t>
            </a:r>
            <a:r>
              <a:rPr lang="uk-UA" sz="3000" dirty="0" smtClean="0">
                <a:solidFill>
                  <a:schemeClr val="tx1"/>
                </a:solidFill>
                <a:effectLst/>
              </a:rPr>
              <a:t>Африки і </a:t>
            </a:r>
            <a:r>
              <a:rPr lang="uk-UA" sz="3000" dirty="0" smtClean="0">
                <a:solidFill>
                  <a:schemeClr val="tx1"/>
                </a:solidFill>
                <a:effectLst/>
              </a:rPr>
              <a:t>Близького </a:t>
            </a:r>
            <a:r>
              <a:rPr lang="uk-UA" sz="3000" dirty="0" smtClean="0">
                <a:solidFill>
                  <a:schemeClr val="tx1"/>
                </a:solidFill>
                <a:effectLst/>
              </a:rPr>
              <a:t> Сходу</a:t>
            </a:r>
            <a:r>
              <a:rPr lang="uk-UA" sz="3000" dirty="0" smtClean="0">
                <a:solidFill>
                  <a:schemeClr val="tx1"/>
                </a:solidFill>
                <a:effectLst/>
              </a:rPr>
              <a:t>: основні факти і тенденції</a:t>
            </a:r>
            <a:r>
              <a:rPr lang="uk-UA" sz="3000" dirty="0">
                <a:solidFill>
                  <a:schemeClr val="tx1"/>
                </a:solidFill>
                <a:effectLst/>
              </a:rPr>
              <a:t/>
            </a:r>
            <a:br>
              <a:rPr lang="uk-UA" sz="3000" dirty="0">
                <a:solidFill>
                  <a:schemeClr val="tx1"/>
                </a:solidFill>
                <a:effectLst/>
              </a:rPr>
            </a:br>
            <a:endParaRPr lang="uk-UA" sz="3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84976" cy="403244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У </a:t>
            </a:r>
            <a:r>
              <a:rPr lang="uk-UA" sz="1700" dirty="0"/>
              <a:t>країнах Азії, Латинської Америки, Близького та Середнього Сходу, Північної Африки продовжує зростати кількість аналітичних центрів і з’являються нові їх різновиди.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/>
              <a:t>Із середини 2000-х років кількість аналітичних центрів в Азії </a:t>
            </a:r>
            <a:r>
              <a:rPr lang="uk-UA" sz="1700" dirty="0" smtClean="0"/>
              <a:t>зростала швидкими темпами</a:t>
            </a:r>
            <a:r>
              <a:rPr lang="uk-UA" sz="1700" dirty="0"/>
              <a:t>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/>
              <a:t>Багато аналітичних центрів </a:t>
            </a:r>
            <a:r>
              <a:rPr lang="uk-UA" sz="1700" dirty="0" smtClean="0"/>
              <a:t>у </a:t>
            </a:r>
            <a:r>
              <a:rPr lang="uk-UA" sz="1700" dirty="0"/>
              <a:t>цих країнах продовжують залежати від державного фінансування, а також отримують спонсорську допомогу, гранти та контракти від міжнародних державних та приватних донорів.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/>
              <a:t>Аналітичні центри, що працюють на базі </a:t>
            </a:r>
            <a:r>
              <a:rPr lang="uk-UA" sz="1700" dirty="0" smtClean="0"/>
              <a:t>університетів, є державними або </a:t>
            </a:r>
            <a:r>
              <a:rPr lang="uk-UA" sz="1700" dirty="0"/>
              <a:t>отримують </a:t>
            </a:r>
            <a:r>
              <a:rPr lang="uk-UA" sz="1700" dirty="0" smtClean="0"/>
              <a:t>фінансування від держави, </a:t>
            </a:r>
            <a:r>
              <a:rPr lang="uk-UA" sz="1700" dirty="0"/>
              <a:t>залишаються найбільш </a:t>
            </a:r>
            <a:r>
              <a:rPr lang="uk-UA" sz="1700" dirty="0" smtClean="0"/>
              <a:t>поширеними  різновидами </a:t>
            </a:r>
            <a:r>
              <a:rPr lang="uk-UA" sz="1700" dirty="0"/>
              <a:t>аналітичних центрів </a:t>
            </a:r>
            <a:r>
              <a:rPr lang="uk-UA" sz="1700" dirty="0" smtClean="0"/>
              <a:t>у </a:t>
            </a:r>
            <a:r>
              <a:rPr lang="uk-UA" sz="1700" dirty="0"/>
              <a:t>цих регіонах.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/>
              <a:t> Аналітичні центри, що працюють у </a:t>
            </a:r>
            <a:r>
              <a:rPr lang="uk-UA" sz="1700" dirty="0" smtClean="0"/>
              <a:t>цих регіонах, </a:t>
            </a:r>
            <a:r>
              <a:rPr lang="uk-UA" sz="1700" dirty="0"/>
              <a:t>стають дедалі різноманітнішими: виникають незалежні центри; центри, утворені </a:t>
            </a:r>
            <a:r>
              <a:rPr lang="uk-UA" sz="1700" dirty="0" smtClean="0"/>
              <a:t>політичними партіями, активно створюються центри за корпоративної/бізнес - підтримки.</a:t>
            </a:r>
            <a:endParaRPr lang="uk-UA" sz="17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1700" dirty="0"/>
              <a:t>Намагаючись урізноманітнити джерела власного фінансування, аналітичні центри </a:t>
            </a:r>
            <a:r>
              <a:rPr lang="uk-UA" sz="1700" dirty="0" smtClean="0"/>
              <a:t>звертаються до </a:t>
            </a:r>
            <a:r>
              <a:rPr lang="uk-UA" sz="1700" dirty="0"/>
              <a:t>компаній та забезпечених осіб з проханням </a:t>
            </a:r>
            <a:r>
              <a:rPr lang="uk-UA" sz="1700" dirty="0" smtClean="0"/>
              <a:t>надати інституційну підтримку їх діяльності та програмам.</a:t>
            </a:r>
            <a:endParaRPr lang="uk-UA" sz="1700" dirty="0"/>
          </a:p>
          <a:p>
            <a:pPr>
              <a:buFont typeface="Wingdings" panose="05000000000000000000" pitchFamily="2" charset="2"/>
              <a:buChar char="q"/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8681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6048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Небезпеки, виклики та можливості для аналітичних центрів: «Чотири «Більше…»» </a:t>
            </a:r>
            <a:endParaRPr lang="uk-U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280920" cy="4680520"/>
          </a:xfrm>
        </p:spPr>
        <p:txBody>
          <a:bodyPr numCol="3">
            <a:noAutofit/>
          </a:bodyPr>
          <a:lstStyle/>
          <a:p>
            <a:pPr marL="45720" indent="0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Небезпеки:   </a:t>
            </a:r>
          </a:p>
          <a:p>
            <a:pPr marL="45720" indent="0">
              <a:buNone/>
            </a:pPr>
            <a:r>
              <a:rPr lang="uk-UA" sz="2000" dirty="0" smtClean="0"/>
              <a:t>Більше проблем (</a:t>
            </a:r>
            <a:r>
              <a:rPr lang="en-US" sz="2000" dirty="0" smtClean="0"/>
              <a:t>issues)</a:t>
            </a:r>
          </a:p>
          <a:p>
            <a:pPr marL="45720" indent="0">
              <a:buNone/>
            </a:pPr>
            <a:r>
              <a:rPr lang="uk-UA" sz="2000" dirty="0" smtClean="0"/>
              <a:t>Більше «акторів»</a:t>
            </a:r>
          </a:p>
          <a:p>
            <a:pPr marL="45720" indent="0">
              <a:buNone/>
            </a:pPr>
            <a:r>
              <a:rPr lang="uk-UA" sz="2000" dirty="0" smtClean="0"/>
              <a:t>Більше конкуренції</a:t>
            </a:r>
          </a:p>
          <a:p>
            <a:pPr marL="45720" indent="0">
              <a:buNone/>
            </a:pPr>
            <a:r>
              <a:rPr lang="uk-UA" sz="2000" dirty="0" smtClean="0"/>
              <a:t>Більше </a:t>
            </a:r>
            <a:r>
              <a:rPr lang="uk-UA" sz="2000" dirty="0" smtClean="0"/>
              <a:t>конфліктів</a:t>
            </a:r>
          </a:p>
          <a:p>
            <a:pPr marL="45720" indent="0">
              <a:buNone/>
            </a:pP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Виклики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uk-UA" sz="2000" dirty="0"/>
              <a:t>Виклик змагальністю</a:t>
            </a:r>
          </a:p>
          <a:p>
            <a:pPr marL="45720" indent="0">
              <a:buNone/>
            </a:pPr>
            <a:r>
              <a:rPr lang="uk-UA" sz="2000" dirty="0"/>
              <a:t>Виклик ресурсами</a:t>
            </a:r>
          </a:p>
          <a:p>
            <a:pPr marL="45720" indent="0">
              <a:buNone/>
            </a:pPr>
            <a:r>
              <a:rPr lang="uk-UA" sz="2000" dirty="0" smtClean="0"/>
              <a:t>Виклик технологіями</a:t>
            </a:r>
          </a:p>
          <a:p>
            <a:pPr marL="45720" indent="0">
              <a:buNone/>
            </a:pPr>
            <a:r>
              <a:rPr lang="uk-UA" sz="2000" dirty="0" smtClean="0"/>
              <a:t>Виклик політикою (</a:t>
            </a:r>
            <a:r>
              <a:rPr lang="en-US" sz="2000" dirty="0" smtClean="0"/>
              <a:t>policy)</a:t>
            </a:r>
            <a:r>
              <a:rPr lang="ru-RU" sz="2000" dirty="0" smtClean="0"/>
              <a:t>                         </a:t>
            </a:r>
          </a:p>
          <a:p>
            <a:pPr marL="45720" indent="0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Можливості</a:t>
            </a:r>
            <a:r>
              <a:rPr lang="uk-UA" sz="2000" b="1" dirty="0" smtClean="0">
                <a:solidFill>
                  <a:srgbClr val="00B050"/>
                </a:solidFill>
              </a:rPr>
              <a:t>:</a:t>
            </a:r>
            <a:r>
              <a:rPr lang="uk-UA" sz="2000" b="1" dirty="0" smtClean="0"/>
              <a:t> </a:t>
            </a:r>
            <a:endParaRPr lang="en-US" sz="2000" b="1" dirty="0" smtClean="0"/>
          </a:p>
          <a:p>
            <a:pPr marL="45720" indent="0">
              <a:buNone/>
            </a:pPr>
            <a:r>
              <a:rPr lang="uk-UA" sz="2000" dirty="0" smtClean="0"/>
              <a:t>Фокус на «Чотирьох «М»:</a:t>
            </a:r>
          </a:p>
          <a:p>
            <a:pPr marL="45720" indent="0">
              <a:buNone/>
            </a:pPr>
            <a:r>
              <a:rPr lang="uk-UA" sz="2000" dirty="0" smtClean="0"/>
              <a:t>Місія (</a:t>
            </a:r>
            <a:r>
              <a:rPr lang="en-US" sz="2000" dirty="0" smtClean="0"/>
              <a:t>Mission)</a:t>
            </a:r>
            <a:r>
              <a:rPr lang="uk-UA" sz="2000" dirty="0" smtClean="0"/>
              <a:t> </a:t>
            </a:r>
            <a:endParaRPr lang="en-US" sz="2000" dirty="0" smtClean="0"/>
          </a:p>
          <a:p>
            <a:pPr marL="45720" indent="0">
              <a:buNone/>
            </a:pPr>
            <a:r>
              <a:rPr lang="uk-UA" sz="2000" dirty="0" smtClean="0"/>
              <a:t>Ринок (</a:t>
            </a:r>
            <a:r>
              <a:rPr lang="en-US" sz="2000" dirty="0" smtClean="0"/>
              <a:t>Market)</a:t>
            </a:r>
          </a:p>
          <a:p>
            <a:pPr marL="45720" indent="0">
              <a:buNone/>
            </a:pPr>
            <a:r>
              <a:rPr lang="uk-UA" sz="2000" dirty="0" smtClean="0"/>
              <a:t>Людські ресурси (</a:t>
            </a:r>
            <a:r>
              <a:rPr lang="en-US" sz="2000" dirty="0" smtClean="0"/>
              <a:t>Manpower)</a:t>
            </a:r>
          </a:p>
          <a:p>
            <a:pPr marL="45720" indent="0">
              <a:buNone/>
            </a:pPr>
            <a:r>
              <a:rPr lang="uk-UA" sz="2000" dirty="0" smtClean="0"/>
              <a:t>Фінанси (</a:t>
            </a:r>
            <a:r>
              <a:rPr lang="en-US" sz="2000" dirty="0" smtClean="0"/>
              <a:t>Money)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24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2107</Words>
  <Application>Microsoft Office PowerPoint</Application>
  <PresentationFormat>Экран (4:3)</PresentationFormat>
  <Paragraphs>382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Світовий рейтинг аналітичних центрів - 2017    </vt:lpstr>
      <vt:lpstr>Що таке «аналітичний центр»?</vt:lpstr>
      <vt:lpstr>Види аналітичних центрів  (за статусом)</vt:lpstr>
      <vt:lpstr>Кількість аналітичних центрів у світі</vt:lpstr>
      <vt:lpstr>Розподіл аналітичних центрів  по регіонах світу  </vt:lpstr>
      <vt:lpstr>Країни з найбільшою кількістю аналітичних центрів</vt:lpstr>
      <vt:lpstr>Аналітичні центри Північної Америки та Європи: основні факти і тенденції  </vt:lpstr>
      <vt:lpstr>Аналітичні центри Азії, Латинської Америки, Африки і Близького  Сходу: основні факти і тенденції </vt:lpstr>
      <vt:lpstr>Небезпеки, виклики та можливості для аналітичних центрів: «Чотири «Більше…»» </vt:lpstr>
      <vt:lpstr>Нові виклики для Think Tanks: 2016-2017 </vt:lpstr>
      <vt:lpstr>Процес номінації та складання рейтингу</vt:lpstr>
      <vt:lpstr>Базові критерії номінації та рейтингу аналітичних центрів (усього 27)</vt:lpstr>
      <vt:lpstr>Базові критерії номінації та рейтингу аналітичних центрів (2)  </vt:lpstr>
      <vt:lpstr>Презентация PowerPoint</vt:lpstr>
      <vt:lpstr>Top Think Tanks Worldwide (Non-U.S.) (142) </vt:lpstr>
      <vt:lpstr>Top Think Tanks Worldwide (U.S. and non-U.S.) (171)</vt:lpstr>
      <vt:lpstr>Top Think Tanks in Central and Eastern Europe (100)</vt:lpstr>
      <vt:lpstr>Top Think Tanks in Western Europe (125)  </vt:lpstr>
      <vt:lpstr>Top Think Tanks in United States (90)</vt:lpstr>
      <vt:lpstr>Українські аналітичні центри в номінації  TOP Think Tanks Worldwide (2015-2017) </vt:lpstr>
      <vt:lpstr>Українські аналітичні центри в інших номінаціях рейтингу: 2016-2017 </vt:lpstr>
      <vt:lpstr>Українські аналітичні центри в інших номінаціях рейтингу: 2016-2017 (2) </vt:lpstr>
      <vt:lpstr>Українські аналітичні центри в інших номінаціях рейтингу: 2016-2017 (3) </vt:lpstr>
      <vt:lpstr>Українські аналітичні центри в інших номінаціях рейтингу: 2016-2017 (4) </vt:lpstr>
      <vt:lpstr>Українські аналітичні центри в інших номінаціях рейтингу: 2016-2017 (5) </vt:lpstr>
      <vt:lpstr>Українські аналітичні центри в інших номінаціях рейтингу: 2016-2017 (6) </vt:lpstr>
      <vt:lpstr>Українські аналітичні центри у Світовому рейтингу: 2016-2017. Підсумок</vt:lpstr>
      <vt:lpstr>Українські аналітичні центри у рейтингу 2017: деякі висновки</vt:lpstr>
      <vt:lpstr>Виклики для українських аналітичних центрів - 2017</vt:lpstr>
      <vt:lpstr>Питання для дискусії.</vt:lpstr>
      <vt:lpstr>Презентація підготовлена  Центром Разумкова.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Global Go To Think Tank Index Report</dc:title>
  <dc:creator>Петр Петров</dc:creator>
  <cp:lastModifiedBy>ПП</cp:lastModifiedBy>
  <cp:revision>169</cp:revision>
  <cp:lastPrinted>2018-01-29T09:34:00Z</cp:lastPrinted>
  <dcterms:created xsi:type="dcterms:W3CDTF">2015-01-19T15:09:32Z</dcterms:created>
  <dcterms:modified xsi:type="dcterms:W3CDTF">2018-01-29T16:13:44Z</dcterms:modified>
</cp:coreProperties>
</file>