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41" r:id="rId3"/>
    <p:sldId id="415" r:id="rId4"/>
    <p:sldId id="417" r:id="rId5"/>
    <p:sldId id="418" r:id="rId6"/>
    <p:sldId id="419" r:id="rId7"/>
    <p:sldId id="420" r:id="rId8"/>
    <p:sldId id="442" r:id="rId9"/>
    <p:sldId id="424" r:id="rId10"/>
    <p:sldId id="443" r:id="rId11"/>
    <p:sldId id="423" r:id="rId12"/>
    <p:sldId id="444" r:id="rId13"/>
    <p:sldId id="447" r:id="rId14"/>
    <p:sldId id="446" r:id="rId15"/>
    <p:sldId id="445" r:id="rId16"/>
    <p:sldId id="426" r:id="rId17"/>
    <p:sldId id="431" r:id="rId18"/>
    <p:sldId id="432" r:id="rId19"/>
    <p:sldId id="434" r:id="rId20"/>
    <p:sldId id="438" r:id="rId21"/>
    <p:sldId id="439" r:id="rId22"/>
    <p:sldId id="440" r:id="rId23"/>
    <p:sldId id="448" r:id="rId24"/>
    <p:sldId id="450" r:id="rId25"/>
    <p:sldId id="449" r:id="rId26"/>
    <p:sldId id="414" r:id="rId27"/>
  </p:sldIdLst>
  <p:sldSz cx="12192000" cy="6858000"/>
  <p:notesSz cx="6794500" cy="99314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046F3EE-C1F0-44DA-BEF7-2C8A84C47177}">
          <p14:sldIdLst>
            <p14:sldId id="256"/>
            <p14:sldId id="441"/>
            <p14:sldId id="415"/>
            <p14:sldId id="417"/>
            <p14:sldId id="418"/>
            <p14:sldId id="419"/>
            <p14:sldId id="420"/>
            <p14:sldId id="442"/>
            <p14:sldId id="424"/>
            <p14:sldId id="443"/>
            <p14:sldId id="423"/>
            <p14:sldId id="444"/>
            <p14:sldId id="447"/>
            <p14:sldId id="446"/>
            <p14:sldId id="445"/>
            <p14:sldId id="426"/>
            <p14:sldId id="431"/>
            <p14:sldId id="432"/>
            <p14:sldId id="434"/>
            <p14:sldId id="438"/>
            <p14:sldId id="439"/>
            <p14:sldId id="440"/>
            <p14:sldId id="448"/>
            <p14:sldId id="450"/>
            <p14:sldId id="449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ксій Розумний" initials="ОР" lastIdx="1" clrIdx="0">
    <p:extLst>
      <p:ext uri="{19B8F6BF-5375-455C-9EA6-DF929625EA0E}">
        <p15:presenceInfo xmlns:p15="http://schemas.microsoft.com/office/powerpoint/2012/main" userId="S-1-5-21-251513688-2452483607-3954558699-17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2E2F43"/>
    <a:srgbClr val="D2DEEF"/>
    <a:srgbClr val="E2CFF1"/>
    <a:srgbClr val="BDEEFF"/>
    <a:srgbClr val="FFB3B3"/>
    <a:srgbClr val="F8CAAA"/>
    <a:srgbClr val="FFEBAB"/>
    <a:srgbClr val="C1C2D5"/>
    <a:srgbClr val="CDE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vgenyskripka\Desktop\doc_razumkov_logo\AB_05_08_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Лист2!$A$536:$A$548</c:f>
              <c:strCache>
                <c:ptCount val="13"/>
                <c:pt idx="0">
                  <c:v>Сільське господарство</c:v>
                </c:pt>
                <c:pt idx="1">
                  <c:v>IT – сфера</c:v>
                </c:pt>
                <c:pt idx="2">
                  <c:v>Оборонно-промисловий комплекс</c:v>
                </c:pt>
                <c:pt idx="3">
                  <c:v>Енергетика</c:v>
                </c:pt>
                <c:pt idx="4">
                  <c:v>Важка промисловість</c:v>
                </c:pt>
                <c:pt idx="5">
                  <c:v>Машино- та приладобудування</c:v>
                </c:pt>
                <c:pt idx="6">
                  <c:v>Житлове будівництво</c:v>
                </c:pt>
                <c:pt idx="7">
                  <c:v>Легка промисловість</c:v>
                </c:pt>
                <c:pt idx="8">
                  <c:v>Торгівля</c:v>
                </c:pt>
                <c:pt idx="9">
                  <c:v>Фармацевтика</c:v>
                </c:pt>
                <c:pt idx="10">
                  <c:v>Транспорт</c:v>
                </c:pt>
                <c:pt idx="11">
                  <c:v>Інше (Переробна промисловість)</c:v>
                </c:pt>
                <c:pt idx="12">
                  <c:v>Важко відповісти</c:v>
                </c:pt>
              </c:strCache>
            </c:strRef>
          </c:cat>
          <c:val>
            <c:numRef>
              <c:f>Лист2!$B$536:$B$548</c:f>
              <c:numCache>
                <c:formatCode>General</c:formatCode>
                <c:ptCount val="13"/>
                <c:pt idx="0">
                  <c:v>54.9</c:v>
                </c:pt>
                <c:pt idx="1">
                  <c:v>33.799999999999997</c:v>
                </c:pt>
                <c:pt idx="2">
                  <c:v>32.4</c:v>
                </c:pt>
                <c:pt idx="3">
                  <c:v>31</c:v>
                </c:pt>
                <c:pt idx="4">
                  <c:v>29.6</c:v>
                </c:pt>
                <c:pt idx="5">
                  <c:v>28.2</c:v>
                </c:pt>
                <c:pt idx="6">
                  <c:v>26.8</c:v>
                </c:pt>
                <c:pt idx="7">
                  <c:v>16.899999999999999</c:v>
                </c:pt>
                <c:pt idx="8">
                  <c:v>11.3</c:v>
                </c:pt>
                <c:pt idx="9">
                  <c:v>9.9</c:v>
                </c:pt>
                <c:pt idx="10">
                  <c:v>2.8</c:v>
                </c:pt>
                <c:pt idx="11">
                  <c:v>1.4</c:v>
                </c:pt>
                <c:pt idx="1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E-4846-AEBF-1BEC35E03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7156319"/>
        <c:axId val="1678332175"/>
      </c:barChart>
      <c:catAx>
        <c:axId val="17071563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678332175"/>
        <c:crosses val="autoZero"/>
        <c:auto val="1"/>
        <c:lblAlgn val="ctr"/>
        <c:lblOffset val="100"/>
        <c:noMultiLvlLbl val="0"/>
      </c:catAx>
      <c:valAx>
        <c:axId val="167833217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7156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Лист2!$A$611:$A$627</c:f>
              <c:strCache>
                <c:ptCount val="17"/>
                <c:pt idx="0">
                  <c:v>Важка промисловість та промислове будівництво</c:v>
                </c:pt>
                <c:pt idx="1">
                  <c:v>Оборонно-промисловий комплекс</c:v>
                </c:pt>
                <c:pt idx="2">
                  <c:v>Сільське господарство</c:v>
                </c:pt>
                <c:pt idx="3">
                  <c:v>Машино- та приладобудування</c:v>
                </c:pt>
                <c:pt idx="4">
                  <c:v>Відновлення та розвиток інфраструктури</c:v>
                </c:pt>
                <c:pt idx="5">
                  <c:v>Житлове будівництво та комунальне господарство</c:v>
                </c:pt>
                <c:pt idx="6">
                  <c:v>Енергетика</c:v>
                </c:pt>
                <c:pt idx="7">
                  <c:v>Охорона здоров’я</c:v>
                </c:pt>
                <c:pt idx="8">
                  <c:v>Легка промисловість</c:v>
                </c:pt>
                <c:pt idx="9">
                  <c:v>Освіта</c:v>
                </c:pt>
                <c:pt idx="10">
                  <c:v>Соціальне забезпечення</c:v>
                </c:pt>
                <c:pt idx="11">
                  <c:v>IT–сфера</c:v>
                </c:pt>
                <c:pt idx="12">
                  <c:v>Транспорт</c:v>
                </c:pt>
                <c:pt idx="13">
                  <c:v>Торгівля</c:v>
                </c:pt>
                <c:pt idx="14">
                  <c:v>Інше</c:v>
                </c:pt>
                <c:pt idx="15">
                  <c:v>Немає дефіциту кадрів</c:v>
                </c:pt>
                <c:pt idx="16">
                  <c:v>Важко відповісти</c:v>
                </c:pt>
              </c:strCache>
            </c:strRef>
          </c:cat>
          <c:val>
            <c:numRef>
              <c:f>Лист2!$B$611:$B$627</c:f>
              <c:numCache>
                <c:formatCode>General</c:formatCode>
                <c:ptCount val="17"/>
                <c:pt idx="0">
                  <c:v>39.4</c:v>
                </c:pt>
                <c:pt idx="1">
                  <c:v>39.4</c:v>
                </c:pt>
                <c:pt idx="2">
                  <c:v>31</c:v>
                </c:pt>
                <c:pt idx="3">
                  <c:v>25.4</c:v>
                </c:pt>
                <c:pt idx="4">
                  <c:v>23.9</c:v>
                </c:pt>
                <c:pt idx="5">
                  <c:v>21.1</c:v>
                </c:pt>
                <c:pt idx="6">
                  <c:v>15.5</c:v>
                </c:pt>
                <c:pt idx="7">
                  <c:v>14.1</c:v>
                </c:pt>
                <c:pt idx="8">
                  <c:v>12.7</c:v>
                </c:pt>
                <c:pt idx="9">
                  <c:v>8.5</c:v>
                </c:pt>
                <c:pt idx="10">
                  <c:v>7</c:v>
                </c:pt>
                <c:pt idx="11">
                  <c:v>5.6</c:v>
                </c:pt>
                <c:pt idx="12">
                  <c:v>5.6</c:v>
                </c:pt>
                <c:pt idx="13">
                  <c:v>2.8</c:v>
                </c:pt>
                <c:pt idx="14">
                  <c:v>0</c:v>
                </c:pt>
                <c:pt idx="15">
                  <c:v>1.4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A-A046-8152-371B2251D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5907535"/>
        <c:axId val="1735950319"/>
      </c:barChart>
      <c:catAx>
        <c:axId val="17359075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735950319"/>
        <c:crosses val="autoZero"/>
        <c:auto val="1"/>
        <c:lblAlgn val="ctr"/>
        <c:lblOffset val="100"/>
        <c:noMultiLvlLbl val="0"/>
      </c:catAx>
      <c:valAx>
        <c:axId val="1735950319"/>
        <c:scaling>
          <c:orientation val="minMax"/>
          <c:max val="42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5907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0-9445-89D2-FACA7D5F3D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0-9445-89D2-FACA7D5F3D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50-9445-89D2-FACA7D5F3D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[AB_05_08_2023.xlsx]Лист2!$A$694:$A$696</c:f>
              <c:strCache>
                <c:ptCount val="3"/>
                <c:pt idx="0">
                  <c:v>Так, держава є основним роботодавцем і це  її обов’язок</c:v>
                </c:pt>
                <c:pt idx="1">
                  <c:v>Ні, ринкові механізми самі врегулюють сферу зайнятості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[AB_05_08_2023.xlsx]Лист2!$B$694:$B$696</c:f>
              <c:numCache>
                <c:formatCode>General</c:formatCode>
                <c:ptCount val="3"/>
                <c:pt idx="0">
                  <c:v>57.7</c:v>
                </c:pt>
                <c:pt idx="1">
                  <c:v>23.9</c:v>
                </c:pt>
                <c:pt idx="2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50-9445-89D2-FACA7D5F3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Лист2!$A$761:$A$768</c:f>
              <c:strCache>
                <c:ptCount val="8"/>
                <c:pt idx="0">
                  <c:v>Стимулювання розвитку підприємництва</c:v>
                </c:pt>
                <c:pt idx="1">
                  <c:v>Зміни в законодавстві</c:v>
                </c:pt>
                <c:pt idx="2">
                  <c:v>Сприяння підвищенню економічної активності населення (залучення до активних програм зайнятості ширшого кола осіб)</c:v>
                </c:pt>
                <c:pt idx="3">
                  <c:v>Підвищення ефективності державної політики зайнятості</c:v>
                </c:pt>
                <c:pt idx="4">
                  <c:v>Покращення якості професійної освіти й навчання</c:v>
                </c:pt>
                <c:pt idx="5">
                  <c:v>Реформування служби зайнятості</c:v>
                </c:pt>
                <c:pt idx="6">
                  <c:v>Інше (Виробництво, торгівля (зовнішня/внутрішня), висока зайнятість, висока платоспроможність населення)</c:v>
                </c:pt>
                <c:pt idx="7">
                  <c:v>Важко відповісти</c:v>
                </c:pt>
              </c:strCache>
            </c:strRef>
          </c:cat>
          <c:val>
            <c:numRef>
              <c:f>Лист2!$B$761:$B$768</c:f>
              <c:numCache>
                <c:formatCode>General</c:formatCode>
                <c:ptCount val="8"/>
                <c:pt idx="0">
                  <c:v>53.5</c:v>
                </c:pt>
                <c:pt idx="1">
                  <c:v>43.7</c:v>
                </c:pt>
                <c:pt idx="2">
                  <c:v>42.3</c:v>
                </c:pt>
                <c:pt idx="3">
                  <c:v>40.799999999999997</c:v>
                </c:pt>
                <c:pt idx="4">
                  <c:v>39.4</c:v>
                </c:pt>
                <c:pt idx="5">
                  <c:v>22.5</c:v>
                </c:pt>
                <c:pt idx="6">
                  <c:v>1.4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0-684E-9120-67481F366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1348255"/>
        <c:axId val="1823149695"/>
      </c:barChart>
      <c:catAx>
        <c:axId val="18113482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23149695"/>
        <c:crosses val="autoZero"/>
        <c:auto val="1"/>
        <c:lblAlgn val="ctr"/>
        <c:lblOffset val="100"/>
        <c:noMultiLvlLbl val="0"/>
      </c:catAx>
      <c:valAx>
        <c:axId val="182314969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1134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Лист2!$A$707:$A$712</c:f>
              <c:strCache>
                <c:ptCount val="6"/>
                <c:pt idx="0">
                  <c:v>Українська держава</c:v>
                </c:pt>
                <c:pt idx="1">
                  <c:v>Приватний малий бізнес</c:v>
                </c:pt>
                <c:pt idx="2">
                  <c:v>Приватний великий бізнес</c:v>
                </c:pt>
                <c:pt idx="3">
                  <c:v>Індивідуальні підприємці</c:v>
                </c:pt>
                <c:pt idx="4">
                  <c:v>Міжнародний бізнес через використання  механізму офшорингу (аутсорсингу) (переносу робочих місць) (промисловий офшоринг та офшоринг сфери послуг)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Лист2!$B$707:$B$712</c:f>
              <c:numCache>
                <c:formatCode>General</c:formatCode>
                <c:ptCount val="6"/>
                <c:pt idx="0">
                  <c:v>33.799999999999997</c:v>
                </c:pt>
                <c:pt idx="1">
                  <c:v>26.8</c:v>
                </c:pt>
                <c:pt idx="2">
                  <c:v>23.9</c:v>
                </c:pt>
                <c:pt idx="3">
                  <c:v>4.2</c:v>
                </c:pt>
                <c:pt idx="4">
                  <c:v>4.2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0-8145-946A-FE89F9606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0528959"/>
        <c:axId val="1808290207"/>
      </c:barChart>
      <c:catAx>
        <c:axId val="18205289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08290207"/>
        <c:crosses val="autoZero"/>
        <c:auto val="1"/>
        <c:lblAlgn val="ctr"/>
        <c:lblOffset val="100"/>
        <c:noMultiLvlLbl val="0"/>
      </c:catAx>
      <c:valAx>
        <c:axId val="180829020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0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Лист2!$A$719:$A$723</c:f>
              <c:strCache>
                <c:ptCount val="5"/>
                <c:pt idx="0">
                  <c:v>Економічні, що визначають розвиток пріоритетних секторів </c:v>
                </c:pt>
                <c:pt idx="1">
                  <c:v>Інвестиційні, що стимулюють залучення капіталу </c:v>
                </c:pt>
                <c:pt idx="2">
                  <c:v>Правові для захисту інвестицій</c:v>
                </c:pt>
                <c:pt idx="3">
                  <c:v>Політики зайнятості, що стимулюють більш широку занятість населення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Лист2!$B$719:$B$723</c:f>
              <c:numCache>
                <c:formatCode>General</c:formatCode>
                <c:ptCount val="5"/>
                <c:pt idx="0">
                  <c:v>42.3</c:v>
                </c:pt>
                <c:pt idx="1">
                  <c:v>35.200000000000003</c:v>
                </c:pt>
                <c:pt idx="2">
                  <c:v>9.9</c:v>
                </c:pt>
                <c:pt idx="3">
                  <c:v>8.5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D-0348-8F42-200F96319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6520303"/>
        <c:axId val="1808659071"/>
      </c:barChart>
      <c:catAx>
        <c:axId val="18265203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08659071"/>
        <c:crosses val="autoZero"/>
        <c:auto val="1"/>
        <c:lblAlgn val="ctr"/>
        <c:lblOffset val="100"/>
        <c:noMultiLvlLbl val="0"/>
      </c:catAx>
      <c:valAx>
        <c:axId val="180865907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652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Лист2!$A$651:$A$666</c:f>
              <c:strCache>
                <c:ptCount val="16"/>
                <c:pt idx="0">
                  <c:v>Оборонно-промисловий комплекс</c:v>
                </c:pt>
                <c:pt idx="1">
                  <c:v>Сільське господарство</c:v>
                </c:pt>
                <c:pt idx="2">
                  <c:v>Важка промисловість та промислове будівництво</c:v>
                </c:pt>
                <c:pt idx="3">
                  <c:v>Відновлення та розвиток інфраструктури</c:v>
                </c:pt>
                <c:pt idx="4">
                  <c:v>Житлове будівництво та комунальне господарство</c:v>
                </c:pt>
                <c:pt idx="5">
                  <c:v>Машино- та приладобудування</c:v>
                </c:pt>
                <c:pt idx="6">
                  <c:v>Енергетика</c:v>
                </c:pt>
                <c:pt idx="7">
                  <c:v>Охорона здоров’я</c:v>
                </c:pt>
                <c:pt idx="8">
                  <c:v>Соціальне забезпечення</c:v>
                </c:pt>
                <c:pt idx="9">
                  <c:v>IT–сфера</c:v>
                </c:pt>
                <c:pt idx="10">
                  <c:v>Легка промисловість</c:v>
                </c:pt>
                <c:pt idx="11">
                  <c:v>Освіта</c:v>
                </c:pt>
                <c:pt idx="12">
                  <c:v>Торгівля</c:v>
                </c:pt>
                <c:pt idx="13">
                  <c:v>Транспорт</c:v>
                </c:pt>
                <c:pt idx="14">
                  <c:v>Інше (Малий та середній бізнес)</c:v>
                </c:pt>
                <c:pt idx="15">
                  <c:v>Важко відповісти</c:v>
                </c:pt>
              </c:strCache>
            </c:strRef>
          </c:cat>
          <c:val>
            <c:numRef>
              <c:f>Лист2!$B$651:$B$666</c:f>
              <c:numCache>
                <c:formatCode>General</c:formatCode>
                <c:ptCount val="16"/>
                <c:pt idx="0">
                  <c:v>46.5</c:v>
                </c:pt>
                <c:pt idx="1">
                  <c:v>43.7</c:v>
                </c:pt>
                <c:pt idx="2">
                  <c:v>36.6</c:v>
                </c:pt>
                <c:pt idx="3">
                  <c:v>35.200000000000003</c:v>
                </c:pt>
                <c:pt idx="4">
                  <c:v>26.8</c:v>
                </c:pt>
                <c:pt idx="5">
                  <c:v>21.1</c:v>
                </c:pt>
                <c:pt idx="6">
                  <c:v>18.3</c:v>
                </c:pt>
                <c:pt idx="7">
                  <c:v>15.5</c:v>
                </c:pt>
                <c:pt idx="8">
                  <c:v>11.3</c:v>
                </c:pt>
                <c:pt idx="9">
                  <c:v>9.9</c:v>
                </c:pt>
                <c:pt idx="10">
                  <c:v>8.5</c:v>
                </c:pt>
                <c:pt idx="11">
                  <c:v>8.5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2-8746-A87F-353537675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5911119"/>
        <c:axId val="1736320031"/>
      </c:barChart>
      <c:catAx>
        <c:axId val="17359111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736320031"/>
        <c:crosses val="autoZero"/>
        <c:auto val="1"/>
        <c:lblAlgn val="ctr"/>
        <c:lblOffset val="100"/>
        <c:noMultiLvlLbl val="0"/>
      </c:catAx>
      <c:valAx>
        <c:axId val="173632003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5911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Лист2!$A$732:$A$744</c:f>
              <c:strCache>
                <c:ptCount val="13"/>
                <c:pt idx="0">
                  <c:v>Державно-приватне партнерство (залучати бізнес до цільових проєктів стабілізації економіки та відновлення інфраструктури)</c:v>
                </c:pt>
                <c:pt idx="1">
                  <c:v>Різні форми державної допомоги бізнесу на створення робочих місць </c:v>
                </c:pt>
                <c:pt idx="2">
                  <c:v>Державні інвестиції у нові виробничі потужності державних підприємств</c:v>
                </c:pt>
                <c:pt idx="3">
                  <c:v>Спеціальний режим податкового регулювання - податкові пільги,  мораторій на податки </c:v>
                </c:pt>
                <c:pt idx="4">
                  <c:v>Державне замовлення на закупівлю товарів та послуг</c:v>
                </c:pt>
                <c:pt idx="5">
                  <c:v>Спрощення (тимчасово) дозвільних та регулюючих функцій, щоб заохотити бізнес до роботи в нових умовах. </c:v>
                </c:pt>
                <c:pt idx="6">
                  <c:v>Розв’язання проблемних питань логістичної, транспортної та енергетичної інфраструктури.</c:v>
                </c:pt>
                <c:pt idx="7">
                  <c:v>Змінювати вектор роботи професійно-технічних закладів з орієнтацією не тільки на молодь, а й запроваджувати короткострокові програми для дорослого населення</c:v>
                </c:pt>
                <c:pt idx="8">
                  <c:v>Стимулювання імпортозаміщення та локалізації виробництва</c:v>
                </c:pt>
                <c:pt idx="9">
                  <c:v>Націоналізація системно важливого бізнесу, якому загрожує банкрутство</c:v>
                </c:pt>
                <c:pt idx="10">
                  <c:v>Допомога у переміщенні виробництва у безпечні регіони</c:v>
                </c:pt>
                <c:pt idx="11">
                  <c:v>Стимулювання конверсії виробництва</c:v>
                </c:pt>
                <c:pt idx="12">
                  <c:v>Важко відповісти</c:v>
                </c:pt>
              </c:strCache>
            </c:strRef>
          </c:cat>
          <c:val>
            <c:numRef>
              <c:f>Лист2!$B$732:$B$744</c:f>
              <c:numCache>
                <c:formatCode>General</c:formatCode>
                <c:ptCount val="13"/>
                <c:pt idx="0">
                  <c:v>50.7</c:v>
                </c:pt>
                <c:pt idx="1">
                  <c:v>47.9</c:v>
                </c:pt>
                <c:pt idx="2">
                  <c:v>36.6</c:v>
                </c:pt>
                <c:pt idx="3">
                  <c:v>33.799999999999997</c:v>
                </c:pt>
                <c:pt idx="4">
                  <c:v>29.6</c:v>
                </c:pt>
                <c:pt idx="5">
                  <c:v>26.8</c:v>
                </c:pt>
                <c:pt idx="6">
                  <c:v>22.5</c:v>
                </c:pt>
                <c:pt idx="7">
                  <c:v>22.5</c:v>
                </c:pt>
                <c:pt idx="8">
                  <c:v>21.1</c:v>
                </c:pt>
                <c:pt idx="9">
                  <c:v>18.3</c:v>
                </c:pt>
                <c:pt idx="10">
                  <c:v>18.3</c:v>
                </c:pt>
                <c:pt idx="11">
                  <c:v>12.7</c:v>
                </c:pt>
                <c:pt idx="1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0-3D45-B8EB-0C58F017C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3045583"/>
        <c:axId val="1810932911"/>
      </c:barChart>
      <c:catAx>
        <c:axId val="1823045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10932911"/>
        <c:crosses val="autoZero"/>
        <c:auto val="1"/>
        <c:lblAlgn val="ctr"/>
        <c:lblOffset val="100"/>
        <c:noMultiLvlLbl val="0"/>
      </c:catAx>
      <c:valAx>
        <c:axId val="181093291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304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Лист2!$A$749:$A$756</c:f>
              <c:strCache>
                <c:ptCount val="8"/>
                <c:pt idx="0">
                  <c:v>Надання грантів на розвиток підприємництва малому та середньому бізнесу.</c:v>
                </c:pt>
                <c:pt idx="1">
                  <c:v>Компенсації для роботодавців з боку держави за створення нових робочих місць</c:v>
                </c:pt>
                <c:pt idx="2">
                  <c:v>Надання компенсації за працевлаштування осіб з інвалідністю та облаштування робочого місця для них</c:v>
                </c:pt>
                <c:pt idx="3">
                  <c:v>Спеціальні виплати під час створення нових робочих місць. </c:v>
                </c:pt>
                <c:pt idx="4">
                  <c:v>Субсидування створення робочих місць, </c:v>
                </c:pt>
                <c:pt idx="5">
                  <c:v>Конкурсна основа виділення коштів держпідтримки для інвестиційних проектів, що ініціюються підприємцями для створення робочих місць. </c:v>
                </c:pt>
                <c:pt idx="6">
                  <c:v>Державні гарантії за кредитами та компенсація кредитних процентних ставок</c:v>
                </c:pt>
                <c:pt idx="7">
                  <c:v>Важко відповісти</c:v>
                </c:pt>
              </c:strCache>
            </c:strRef>
          </c:cat>
          <c:val>
            <c:numRef>
              <c:f>Лист2!$B$749:$B$756</c:f>
              <c:numCache>
                <c:formatCode>General</c:formatCode>
                <c:ptCount val="8"/>
                <c:pt idx="0">
                  <c:v>60.6</c:v>
                </c:pt>
                <c:pt idx="1">
                  <c:v>46.5</c:v>
                </c:pt>
                <c:pt idx="2">
                  <c:v>33.799999999999997</c:v>
                </c:pt>
                <c:pt idx="3">
                  <c:v>32.4</c:v>
                </c:pt>
                <c:pt idx="4">
                  <c:v>28.2</c:v>
                </c:pt>
                <c:pt idx="5">
                  <c:v>28.2</c:v>
                </c:pt>
                <c:pt idx="6">
                  <c:v>28.2</c:v>
                </c:pt>
                <c:pt idx="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1-E84B-9348-A545691DC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5522575"/>
        <c:axId val="1826243871"/>
      </c:barChart>
      <c:catAx>
        <c:axId val="18055225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6243871"/>
        <c:crosses val="autoZero"/>
        <c:auto val="1"/>
        <c:lblAlgn val="ctr"/>
        <c:lblOffset val="100"/>
        <c:noMultiLvlLbl val="0"/>
      </c:catAx>
      <c:valAx>
        <c:axId val="182624387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552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Лист2!$A$771:$A$778</c:f>
              <c:strCache>
                <c:ptCount val="8"/>
                <c:pt idx="0">
                  <c:v>Медична та соціально-психологічна реабілітація демобілізованих військовослужбовців, які повертати-муться до цивільного життя та професійної діяльності</c:v>
                </c:pt>
                <c:pt idx="1">
                  <c:v>Визначення найбільш запитаних професій у сфері відновлення житлового фонду, промислових об’єктів та інфраструктури та організація перенавчання бажаючих їх опанувати</c:v>
                </c:pt>
                <c:pt idx="2">
                  <c:v>Встановлення додаткових матеріальних стимулів для громадян, зайнятих у відновлювальних роботах</c:v>
                </c:pt>
                <c:pt idx="3">
                  <c:v>Надання державної допомоги звільненим військовослужбовцям (ветеранам) для започаткування та розвитку власного бізнесу</c:v>
                </c:pt>
                <c:pt idx="4">
                  <c:v>Зміна структури державного замовлення у закладах професійно-технічної та вищої освіти відповідно до потреб відновлення країни та розвитку пріоритетних напрямів економіки</c:v>
                </c:pt>
                <c:pt idx="5">
                  <c:v>Запровадження державою стимулів для суб’єктів господарювання усіх форм власності для працевлаштування людей з інвалідністю </c:v>
                </c:pt>
                <c:pt idx="6">
                  <c:v>Зняття вікових обмежень для прийняття громадян на роботу у певних сферах (зокрема, державна служба та служба в органах місцевого самоврядування), за умов проходження медичного огляду та курсів професійної адаптації (цифрова грамотність, володіння державною</c:v>
                </c:pt>
                <c:pt idx="7">
                  <c:v>Залучення трудових ресурсів з інших країн до відновлювальних робіт</c:v>
                </c:pt>
              </c:strCache>
            </c:strRef>
          </c:cat>
          <c:val>
            <c:numRef>
              <c:f>Лист2!$B$771:$B$778</c:f>
              <c:numCache>
                <c:formatCode>General</c:formatCode>
                <c:ptCount val="8"/>
                <c:pt idx="0">
                  <c:v>3.7</c:v>
                </c:pt>
                <c:pt idx="1">
                  <c:v>3.5</c:v>
                </c:pt>
                <c:pt idx="2">
                  <c:v>3.3</c:v>
                </c:pt>
                <c:pt idx="3">
                  <c:v>3.9</c:v>
                </c:pt>
                <c:pt idx="4">
                  <c:v>3.4</c:v>
                </c:pt>
                <c:pt idx="5">
                  <c:v>3.5</c:v>
                </c:pt>
                <c:pt idx="6">
                  <c:v>2.9</c:v>
                </c:pt>
                <c:pt idx="7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D-BA4C-857F-F9AE9FFE1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7445103"/>
        <c:axId val="1807582895"/>
      </c:barChart>
      <c:catAx>
        <c:axId val="18074451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07582895"/>
        <c:crosses val="autoZero"/>
        <c:auto val="1"/>
        <c:lblAlgn val="ctr"/>
        <c:lblOffset val="100"/>
        <c:noMultiLvlLbl val="0"/>
      </c:catAx>
      <c:valAx>
        <c:axId val="1807582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07445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Лист2!$A$814:$A$823</c:f>
              <c:strCache>
                <c:ptCount val="10"/>
                <c:pt idx="0">
                  <c:v>Відсутність у чинному законодавстві України реальних стимулів для роботодавця щодо працевлаштування осіб з інвалідністю, </c:v>
                </c:pt>
                <c:pt idx="1">
                  <c:v>Небажання працедавців брати ветеранів на роботу (внаслідок існуючих пільг для ветеранів у сфері зайнятості)</c:v>
                </c:pt>
                <c:pt idx="2">
                  <c:v>Особистісні ціннісні зміни, через які проходять учасники бойових дій (небажання надалі працювати найманим працівником, або залишатися на роботі, яка досі не приносила задоволення) </c:v>
                </c:pt>
                <c:pt idx="3">
                  <c:v>Недостатні стимули для заохочення осіб з інвалідністю до зайнятості.</c:v>
                </c:pt>
                <c:pt idx="4">
                  <c:v>Нестача можливостей для перекваліфікації (внаслідок неефективної роботи Центрів зайнятості та нестачі актуальних можливостей для освоєння нової професії після військової служби)</c:v>
                </c:pt>
                <c:pt idx="5">
                  <c:v>Неефективність діяльності Фонду соціального захисту осіб з інвалідністю</c:v>
                </c:pt>
                <c:pt idx="6">
                  <c:v>Неефективність діяльності  Державної служби зайнятості </c:v>
                </c:pt>
                <c:pt idx="7">
                  <c:v>Інше (Низька заробітна плата)</c:v>
                </c:pt>
                <c:pt idx="8">
                  <c:v>Немає жодних перешкод</c:v>
                </c:pt>
                <c:pt idx="9">
                  <c:v>Важко відповісти</c:v>
                </c:pt>
              </c:strCache>
            </c:strRef>
          </c:cat>
          <c:val>
            <c:numRef>
              <c:f>Лист2!$B$814:$B$823</c:f>
              <c:numCache>
                <c:formatCode>General</c:formatCode>
                <c:ptCount val="10"/>
                <c:pt idx="0">
                  <c:v>46.5</c:v>
                </c:pt>
                <c:pt idx="1">
                  <c:v>40.799999999999997</c:v>
                </c:pt>
                <c:pt idx="2">
                  <c:v>32.4</c:v>
                </c:pt>
                <c:pt idx="3">
                  <c:v>25.4</c:v>
                </c:pt>
                <c:pt idx="4">
                  <c:v>23.9</c:v>
                </c:pt>
                <c:pt idx="5">
                  <c:v>19.7</c:v>
                </c:pt>
                <c:pt idx="6">
                  <c:v>11.3</c:v>
                </c:pt>
                <c:pt idx="7">
                  <c:v>1.4</c:v>
                </c:pt>
                <c:pt idx="8">
                  <c:v>2.8</c:v>
                </c:pt>
                <c:pt idx="9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5-E449-A9ED-1A3B715C7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5362927"/>
        <c:axId val="1835455711"/>
      </c:barChart>
      <c:catAx>
        <c:axId val="18353629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35455711"/>
        <c:crosses val="autoZero"/>
        <c:auto val="1"/>
        <c:lblAlgn val="ctr"/>
        <c:lblOffset val="100"/>
        <c:noMultiLvlLbl val="0"/>
      </c:catAx>
      <c:valAx>
        <c:axId val="1835455711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5362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Лист2!$A$516:$A$531</c:f>
              <c:strCache>
                <c:ptCount val="16"/>
                <c:pt idx="0">
                  <c:v>Сільське господарство</c:v>
                </c:pt>
                <c:pt idx="1">
                  <c:v>Оборонно-промисловий комплекс (машино- та приладобудування)</c:v>
                </c:pt>
                <c:pt idx="2">
                  <c:v>Важка промисловість та промислове будівництво</c:v>
                </c:pt>
                <c:pt idx="3">
                  <c:v>Житлове будівництво та комунальне господарство</c:v>
                </c:pt>
                <c:pt idx="4">
                  <c:v>Енергетика, у т.ч. розвиток ВДЕ</c:v>
                </c:pt>
                <c:pt idx="5">
                  <c:v>Відновлення та розвиток інфраструктури</c:v>
                </c:pt>
                <c:pt idx="6">
                  <c:v>Охорона здоров’я, медицина, реабілітація, фармацевтика</c:v>
                </c:pt>
                <c:pt idx="7">
                  <c:v>Освіта (від дошкільної до вищої)</c:v>
                </c:pt>
                <c:pt idx="8">
                  <c:v>IT- сфера (у т.ч. «військово-прикладні» напрями, кібербезпека)</c:v>
                </c:pt>
                <c:pt idx="9">
                  <c:v>Торгівля</c:v>
                </c:pt>
                <c:pt idx="10">
                  <c:v>Розвиток наукоємних галузей</c:v>
                </c:pt>
                <c:pt idx="11">
                  <c:v>Легка промисловість</c:v>
                </c:pt>
                <c:pt idx="12">
                  <c:v>Транспорт</c:v>
                </c:pt>
                <c:pt idx="13">
                  <c:v>Соціальний захист, соціальне забезпечення.</c:v>
                </c:pt>
                <c:pt idx="14">
                  <c:v>Інше</c:v>
                </c:pt>
                <c:pt idx="15">
                  <c:v>Важко відповісти</c:v>
                </c:pt>
              </c:strCache>
            </c:strRef>
          </c:cat>
          <c:val>
            <c:numRef>
              <c:f>Лист2!$B$516:$B$531</c:f>
              <c:numCache>
                <c:formatCode>General</c:formatCode>
                <c:ptCount val="16"/>
                <c:pt idx="0">
                  <c:v>42.3</c:v>
                </c:pt>
                <c:pt idx="1">
                  <c:v>38</c:v>
                </c:pt>
                <c:pt idx="2">
                  <c:v>33.799999999999997</c:v>
                </c:pt>
                <c:pt idx="3">
                  <c:v>33.799999999999997</c:v>
                </c:pt>
                <c:pt idx="4">
                  <c:v>28.2</c:v>
                </c:pt>
                <c:pt idx="5">
                  <c:v>25.4</c:v>
                </c:pt>
                <c:pt idx="6">
                  <c:v>21.1</c:v>
                </c:pt>
                <c:pt idx="7">
                  <c:v>19.7</c:v>
                </c:pt>
                <c:pt idx="8">
                  <c:v>16.899999999999999</c:v>
                </c:pt>
                <c:pt idx="9">
                  <c:v>9.9</c:v>
                </c:pt>
                <c:pt idx="10">
                  <c:v>8.5</c:v>
                </c:pt>
                <c:pt idx="11">
                  <c:v>7</c:v>
                </c:pt>
                <c:pt idx="12">
                  <c:v>4.2</c:v>
                </c:pt>
                <c:pt idx="13">
                  <c:v>9.9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C-D44B-A665-78D54DB52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1386591"/>
        <c:axId val="1709128975"/>
      </c:barChart>
      <c:catAx>
        <c:axId val="16713865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709128975"/>
        <c:crosses val="autoZero"/>
        <c:auto val="1"/>
        <c:lblAlgn val="ctr"/>
        <c:lblOffset val="100"/>
        <c:noMultiLvlLbl val="0"/>
      </c:catAx>
      <c:valAx>
        <c:axId val="170912897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138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Лист2!$A$827:$A$838</c:f>
              <c:strCache>
                <c:ptCount val="12"/>
                <c:pt idx="0">
                  <c:v>Бізнес (власна справа, самозайнятість)</c:v>
                </c:pt>
                <c:pt idx="1">
                  <c:v>Оборонно-промисловий комплекс</c:v>
                </c:pt>
                <c:pt idx="2">
                  <c:v>Державне управління та місцеве самоврядування</c:v>
                </c:pt>
                <c:pt idx="3">
                  <c:v>Будь яка сфера</c:v>
                </c:pt>
                <c:pt idx="4">
                  <c:v>Правоохоронні органи</c:v>
                </c:pt>
                <c:pt idx="5">
                  <c:v>Медична, соціально-психологічна реабілітація</c:v>
                </c:pt>
                <c:pt idx="6">
                  <c:v>Будівельно-відновлювані роботи</c:v>
                </c:pt>
                <c:pt idx="7">
                  <c:v>Логістика</c:v>
                </c:pt>
                <c:pt idx="8">
                  <c:v>IT – сфера</c:v>
                </c:pt>
                <c:pt idx="9">
                  <c:v>Освіта</c:v>
                </c:pt>
                <c:pt idx="10">
                  <c:v> Інші сфери</c:v>
                </c:pt>
                <c:pt idx="11">
                  <c:v>Важко відповісти</c:v>
                </c:pt>
              </c:strCache>
            </c:strRef>
          </c:cat>
          <c:val>
            <c:numRef>
              <c:f>Лист2!$B$827:$B$838</c:f>
              <c:numCache>
                <c:formatCode>General</c:formatCode>
                <c:ptCount val="12"/>
                <c:pt idx="0">
                  <c:v>43.7</c:v>
                </c:pt>
                <c:pt idx="1">
                  <c:v>32.4</c:v>
                </c:pt>
                <c:pt idx="2">
                  <c:v>31</c:v>
                </c:pt>
                <c:pt idx="3">
                  <c:v>31</c:v>
                </c:pt>
                <c:pt idx="4">
                  <c:v>23.9</c:v>
                </c:pt>
                <c:pt idx="5">
                  <c:v>22.5</c:v>
                </c:pt>
                <c:pt idx="6">
                  <c:v>15.5</c:v>
                </c:pt>
                <c:pt idx="7">
                  <c:v>14.1</c:v>
                </c:pt>
                <c:pt idx="8">
                  <c:v>11.3</c:v>
                </c:pt>
                <c:pt idx="9">
                  <c:v>8.5</c:v>
                </c:pt>
                <c:pt idx="10">
                  <c:v>1.4</c:v>
                </c:pt>
                <c:pt idx="1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B-B743-9D91-8D68F2FF6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5703199"/>
        <c:axId val="1835704927"/>
      </c:barChart>
      <c:catAx>
        <c:axId val="18357031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35704927"/>
        <c:crosses val="autoZero"/>
        <c:auto val="1"/>
        <c:lblAlgn val="ctr"/>
        <c:lblOffset val="100"/>
        <c:noMultiLvlLbl val="0"/>
      </c:catAx>
      <c:valAx>
        <c:axId val="183570492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35703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Лист2!$A$842:$A$859</c:f>
              <c:strCache>
                <c:ptCount val="18"/>
                <c:pt idx="0">
                  <c:v>Надання пільгового кредитування для ветеранів, які бажають відкрити та розвивати власну справу та надавати робочі місця для інших ветеранів.</c:v>
                </c:pt>
                <c:pt idx="1">
                  <c:v>Створення спеціалізованих центрів для ветеранів, де у форматі «одного вікна» ветерани могли б отримати допомогу щодо оформлення пільг та інші послуги, зокрема й допомогу у працевлаштуванні</c:v>
                </c:pt>
                <c:pt idx="2">
                  <c:v>Надання державних преференцій, зокрема шляхом держзамовлення, для підприємств, які працевлаштовують ветеранів або розширення програми компенсації роботодавцям за працевлаштування ветеранів</c:v>
                </c:pt>
                <c:pt idx="3">
                  <c:v>Законодавче закріплення зобов'язання працедавців надавати певну кількість резервних робочих місць для ветеранів (квотування)</c:v>
                </c:pt>
                <c:pt idx="4">
                  <c:v>Розширення категорії підприємств, які можуть користуватися фінансовою підтримкою для забезпечення працевлаштування осіб з інвалідністю шляхом створення підприємств трудової інтеграції та підприємств захищеного працевлаштування</c:v>
                </c:pt>
                <c:pt idx="5">
                  <c:v>Оплата професійного навчання працівників </c:v>
                </c:pt>
                <c:pt idx="6">
                  <c:v>Компенсація витрат на облаштування робочого місця для особи з інвалідністю</c:v>
                </c:pt>
                <c:pt idx="7">
                  <c:v>Надання психологічної підтримки</c:v>
                </c:pt>
                <c:pt idx="8">
                  <c:v>Заснування підприємств захищеного працевлаштування, які матимуть на меті не отримання прибутку, а забезпечення працевлаштування осіб із важкими формами обмежень функціонування</c:v>
                </c:pt>
                <c:pt idx="9">
                  <c:v>Збільшення кількості цільових надходжень на соціальний захист людей з інвалідністю.</c:v>
                </c:pt>
                <c:pt idx="10">
                  <c:v>Обов’язкове надання особам з інвалідністю соціальних послуг (соціального супроводу на робочому місці, персонального асистента, перекладу жестовою мовою та інші), які є складовою процесу працевлаштування таких осіб.</c:v>
                </c:pt>
                <c:pt idx="11">
                  <c:v>Однакове законодавче зобов’язання з працевлаштування осіб з інвалідністю для роботодавців приватного та публічного секторів</c:v>
                </c:pt>
                <c:pt idx="12">
                  <c:v>Компенсація частини заробітної плати такого працівника</c:v>
                </c:pt>
                <c:pt idx="13">
                  <c:v>Запровадження сплати цільового внеску замість адміністративно-господарських санкцій за невиконання нормативу працевлаштування людей з інвалідністю для всіх без виключення категорій роботодавців як приватного, так і публічного сектору (розмір внеску менший </c:v>
                </c:pt>
                <c:pt idx="14">
                  <c:v>Створення спеціального фонду державного бюджету шляхом накопичення внесків роботодавців,  кошти якого будуть цілеспрямовано витрачатися виключно на реалізацію заходів із працевлаштування осіб з інвалідністю</c:v>
                </c:pt>
                <c:pt idx="15">
                  <c:v>Надання пільг по сплаті ЄСВ </c:v>
                </c:pt>
                <c:pt idx="16">
                  <c:v>Компенсації витрат на облаштування робочого місця </c:v>
                </c:pt>
                <c:pt idx="17">
                  <c:v>Важко відповісти</c:v>
                </c:pt>
              </c:strCache>
            </c:strRef>
          </c:cat>
          <c:val>
            <c:numRef>
              <c:f>Лист2!$B$842:$B$859</c:f>
              <c:numCache>
                <c:formatCode>General</c:formatCode>
                <c:ptCount val="18"/>
                <c:pt idx="0">
                  <c:v>52.1</c:v>
                </c:pt>
                <c:pt idx="1">
                  <c:v>42.3</c:v>
                </c:pt>
                <c:pt idx="2">
                  <c:v>40.799999999999997</c:v>
                </c:pt>
                <c:pt idx="3">
                  <c:v>35.200000000000003</c:v>
                </c:pt>
                <c:pt idx="4">
                  <c:v>29.6</c:v>
                </c:pt>
                <c:pt idx="5">
                  <c:v>25.4</c:v>
                </c:pt>
                <c:pt idx="6">
                  <c:v>22.5</c:v>
                </c:pt>
                <c:pt idx="7">
                  <c:v>22.5</c:v>
                </c:pt>
                <c:pt idx="8">
                  <c:v>19.7</c:v>
                </c:pt>
                <c:pt idx="9">
                  <c:v>15.5</c:v>
                </c:pt>
                <c:pt idx="10">
                  <c:v>15.5</c:v>
                </c:pt>
                <c:pt idx="11">
                  <c:v>14.1</c:v>
                </c:pt>
                <c:pt idx="12">
                  <c:v>11.3</c:v>
                </c:pt>
                <c:pt idx="13">
                  <c:v>9.9</c:v>
                </c:pt>
                <c:pt idx="14">
                  <c:v>9.9</c:v>
                </c:pt>
                <c:pt idx="15">
                  <c:v>9.9</c:v>
                </c:pt>
                <c:pt idx="16">
                  <c:v>5.6</c:v>
                </c:pt>
                <c:pt idx="17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9-7B43-A124-BC3B7C6E5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2157583"/>
        <c:axId val="1822136687"/>
      </c:barChart>
      <c:catAx>
        <c:axId val="18221575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22136687"/>
        <c:crosses val="autoZero"/>
        <c:auto val="1"/>
        <c:lblAlgn val="ctr"/>
        <c:lblOffset val="100"/>
        <c:noMultiLvlLbl val="0"/>
      </c:catAx>
      <c:valAx>
        <c:axId val="1822136687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215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42-6D4E-A903-68E14E3E1C1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42-6D4E-A903-68E14E3E1C1A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42-6D4E-A903-68E14E3E1C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42-6D4E-A903-68E14E3E1C1A}"/>
              </c:ext>
            </c:extLst>
          </c:dPt>
          <c:dPt>
            <c:idx val="4"/>
            <c:bubble3D val="0"/>
            <c:spPr>
              <a:solidFill>
                <a:srgbClr val="EAEFF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42-6D4E-A903-68E14E3E1C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Лист2!$A$783:$A$787</c:f>
              <c:strCache>
                <c:ptCount val="5"/>
                <c:pt idx="0">
                  <c:v>Цілком достатній</c:v>
                </c:pt>
                <c:pt idx="1">
                  <c:v>Досить високий</c:v>
                </c:pt>
                <c:pt idx="2">
                  <c:v>Недостатній</c:v>
                </c:pt>
                <c:pt idx="3">
                  <c:v>Критично недостатній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Лист2!$B$783:$B$787</c:f>
              <c:numCache>
                <c:formatCode>General</c:formatCode>
                <c:ptCount val="5"/>
                <c:pt idx="0">
                  <c:v>4.2</c:v>
                </c:pt>
                <c:pt idx="1">
                  <c:v>11.3</c:v>
                </c:pt>
                <c:pt idx="2">
                  <c:v>52.1</c:v>
                </c:pt>
                <c:pt idx="3">
                  <c:v>26.8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42-6D4E-A903-68E14E3E1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BD-954E-BFC3-A889D9BADB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BD-954E-BFC3-A889D9BADB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D-954E-BFC3-A889D9BADB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Лист2!$A$802:$A$804</c:f>
              <c:strCache>
                <c:ptCount val="3"/>
                <c:pt idx="0">
                  <c:v>Так, готові</c:v>
                </c:pt>
                <c:pt idx="1">
                  <c:v>Ні, не готові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Лист2!$B$802:$B$804</c:f>
              <c:numCache>
                <c:formatCode>General</c:formatCode>
                <c:ptCount val="3"/>
                <c:pt idx="0">
                  <c:v>21.1</c:v>
                </c:pt>
                <c:pt idx="1">
                  <c:v>54.9</c:v>
                </c:pt>
                <c:pt idx="2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BD-954E-BFC3-A889D9BAD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Лист2!$A$795</c:f>
              <c:strCache>
                <c:ptCount val="1"/>
                <c:pt idx="0">
                  <c:v>Фінансування створення спеціальних робочих місць для працевлаштування осіб з інвалідністю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Лист2!$B$793:$F$793</c:f>
              <c:strCache>
                <c:ptCount val="5"/>
                <c:pt idx="0">
                  <c:v>Дуже ефективне</c:v>
                </c:pt>
                <c:pt idx="1">
                  <c:v>Достатньо ефективне</c:v>
                </c:pt>
                <c:pt idx="2">
                  <c:v>Мало-ефективне</c:v>
                </c:pt>
                <c:pt idx="3">
                  <c:v>Зовсім не ефективне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Лист2!$B$795:$F$795</c:f>
              <c:numCache>
                <c:formatCode>General</c:formatCode>
                <c:ptCount val="5"/>
                <c:pt idx="0">
                  <c:v>11.3</c:v>
                </c:pt>
                <c:pt idx="1">
                  <c:v>32.4</c:v>
                </c:pt>
                <c:pt idx="2">
                  <c:v>29.6</c:v>
                </c:pt>
                <c:pt idx="3">
                  <c:v>19.7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4-EA46-851C-E5B2590F0B39}"/>
            </c:ext>
          </c:extLst>
        </c:ser>
        <c:ser>
          <c:idx val="2"/>
          <c:order val="2"/>
          <c:tx>
            <c:strRef>
              <c:f>Лист2!$A$796</c:f>
              <c:strCache>
                <c:ptCount val="1"/>
                <c:pt idx="0">
                  <c:v>Фінансування заходів сприяння самозайнятості осіб з інвалідністю шляхом надання одноразової фінансової допомоги для організації підприємницької діяльності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Лист2!$B$793:$F$793</c:f>
              <c:strCache>
                <c:ptCount val="5"/>
                <c:pt idx="0">
                  <c:v>Дуже ефективне</c:v>
                </c:pt>
                <c:pt idx="1">
                  <c:v>Достатньо ефективне</c:v>
                </c:pt>
                <c:pt idx="2">
                  <c:v>Мало-ефективне</c:v>
                </c:pt>
                <c:pt idx="3">
                  <c:v>Зовсім не ефективне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Лист2!$B$796:$F$796</c:f>
              <c:numCache>
                <c:formatCode>General</c:formatCode>
                <c:ptCount val="5"/>
                <c:pt idx="0">
                  <c:v>8.5</c:v>
                </c:pt>
                <c:pt idx="1">
                  <c:v>29.6</c:v>
                </c:pt>
                <c:pt idx="2">
                  <c:v>32.4</c:v>
                </c:pt>
                <c:pt idx="3">
                  <c:v>21.1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4-EA46-851C-E5B2590F0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5112911"/>
        <c:axId val="183673894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Лист2!$A$794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Лист2!$B$793:$F$793</c15:sqref>
                        </c15:formulaRef>
                      </c:ext>
                    </c:extLst>
                    <c:strCache>
                      <c:ptCount val="5"/>
                      <c:pt idx="0">
                        <c:v>Дуже ефективне</c:v>
                      </c:pt>
                      <c:pt idx="1">
                        <c:v>Достатньо ефективне</c:v>
                      </c:pt>
                      <c:pt idx="2">
                        <c:v>Мало-ефективне</c:v>
                      </c:pt>
                      <c:pt idx="3">
                        <c:v>Зовсім не ефективне</c:v>
                      </c:pt>
                      <c:pt idx="4">
                        <c:v>Важко відповісти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Лист2!$B$794:$F$794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9E4-EA46-851C-E5B2590F0B39}"/>
                  </c:ext>
                </c:extLst>
              </c15:ser>
            </c15:filteredBarSeries>
          </c:ext>
        </c:extLst>
      </c:barChart>
      <c:catAx>
        <c:axId val="180511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36738943"/>
        <c:crosses val="autoZero"/>
        <c:auto val="1"/>
        <c:lblAlgn val="ctr"/>
        <c:lblOffset val="100"/>
        <c:noMultiLvlLbl val="0"/>
      </c:catAx>
      <c:valAx>
        <c:axId val="18367389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511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209607192126368E-2"/>
          <c:y val="0.87166524603426854"/>
          <c:w val="0.91422269863883632"/>
          <c:h val="0.11457388251610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Лист2!$A$551:$A$563</c:f>
              <c:strCache>
                <c:ptCount val="13"/>
                <c:pt idx="0">
                  <c:v>Відродження виробничого потенціалу економіки та створення робочих місць </c:v>
                </c:pt>
                <c:pt idx="1">
                  <c:v>Залучення інвестицій</c:v>
                </c:pt>
                <c:pt idx="2">
                  <c:v>Вирішення міграції та повернення біженців</c:v>
                </c:pt>
                <c:pt idx="3">
                  <c:v>Соціальна підтримка населення</c:v>
                </c:pt>
                <c:pt idx="4">
                  <c:v>Підтримка виробництва, переведенні його у відносно безпечні регіони</c:v>
                </c:pt>
                <c:pt idx="5">
                  <c:v>Зниження фіскального  дефіциту шляхом скорочення видатків </c:v>
                </c:pt>
                <c:pt idx="6">
                  <c:v>Інтенсифікація економічних процесів на територіях, де не ведуться бойові дії</c:v>
                </c:pt>
                <c:pt idx="7">
                  <c:v>Зниження інфляції</c:v>
                </c:pt>
                <c:pt idx="8">
                  <c:v>Зниження боргового навантаження країни</c:v>
                </c:pt>
                <c:pt idx="9">
                  <c:v>Заходи зміцнення платіжного балансу країни та валютної стабільності</c:v>
                </c:pt>
                <c:pt idx="10">
                  <c:v>Розвиток інклюзивного ринку праці з метою підвищення рівня працевлаштування осіб з інвалідністю</c:v>
                </c:pt>
                <c:pt idx="11">
                  <c:v>Інше</c:v>
                </c:pt>
                <c:pt idx="12">
                  <c:v>Важко відповісти</c:v>
                </c:pt>
              </c:strCache>
            </c:strRef>
          </c:cat>
          <c:val>
            <c:numRef>
              <c:f>Лист2!$B$551:$B$563</c:f>
              <c:numCache>
                <c:formatCode>General</c:formatCode>
                <c:ptCount val="13"/>
                <c:pt idx="0">
                  <c:v>62</c:v>
                </c:pt>
                <c:pt idx="1">
                  <c:v>57.7</c:v>
                </c:pt>
                <c:pt idx="2">
                  <c:v>26.8</c:v>
                </c:pt>
                <c:pt idx="3">
                  <c:v>25.4</c:v>
                </c:pt>
                <c:pt idx="4">
                  <c:v>22.5</c:v>
                </c:pt>
                <c:pt idx="5">
                  <c:v>19.7</c:v>
                </c:pt>
                <c:pt idx="6">
                  <c:v>19.7</c:v>
                </c:pt>
                <c:pt idx="7">
                  <c:v>15.5</c:v>
                </c:pt>
                <c:pt idx="8">
                  <c:v>9.9</c:v>
                </c:pt>
                <c:pt idx="9">
                  <c:v>8.5</c:v>
                </c:pt>
                <c:pt idx="10">
                  <c:v>7</c:v>
                </c:pt>
                <c:pt idx="11">
                  <c:v>4.2</c:v>
                </c:pt>
                <c:pt idx="1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B-F947-B312-B04B1F58D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10245375"/>
        <c:axId val="1710433423"/>
      </c:barChart>
      <c:catAx>
        <c:axId val="17102453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10433423"/>
        <c:crosses val="autoZero"/>
        <c:auto val="1"/>
        <c:lblAlgn val="ctr"/>
        <c:lblOffset val="100"/>
        <c:noMultiLvlLbl val="0"/>
      </c:catAx>
      <c:valAx>
        <c:axId val="171043342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0245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Лист2!$A$568:$A$572</c:f>
              <c:strCache>
                <c:ptCount val="5"/>
                <c:pt idx="0">
                  <c:v>Так, це може бути аналогом військового стану, коли все підпорядковується жорсткій дисципліні</c:v>
                </c:pt>
                <c:pt idx="1">
                  <c:v>Ні, в процесах регулювання необхідно в першу чергу покладатися на  приватну ініціативу і ринкові сили</c:v>
                </c:pt>
                <c:pt idx="2">
                  <c:v>Необхідно поєднувати державне регулювання та ринкові механізми</c:v>
                </c:pt>
                <c:pt idx="3">
                  <c:v>Інше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Лист2!$B$568:$B$572</c:f>
              <c:numCache>
                <c:formatCode>General</c:formatCode>
                <c:ptCount val="5"/>
                <c:pt idx="0">
                  <c:v>9.9</c:v>
                </c:pt>
                <c:pt idx="1">
                  <c:v>16.899999999999999</c:v>
                </c:pt>
                <c:pt idx="2">
                  <c:v>66.2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C-C047-8C7E-4DE74A5DA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3599135"/>
        <c:axId val="1733755743"/>
      </c:barChart>
      <c:catAx>
        <c:axId val="17335991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733755743"/>
        <c:crosses val="autoZero"/>
        <c:auto val="1"/>
        <c:lblAlgn val="ctr"/>
        <c:lblOffset val="100"/>
        <c:noMultiLvlLbl val="0"/>
      </c:catAx>
      <c:valAx>
        <c:axId val="173375574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3599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B6-2C49-8799-BA398CD625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B6-2C49-8799-BA398CD625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B6-2C49-8799-BA398CD625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[AB_05_08_2023.xlsx]Лист2!$A$578:$A$580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Важко відповісти</c:v>
                </c:pt>
              </c:strCache>
            </c:strRef>
          </c:cat>
          <c:val>
            <c:numRef>
              <c:f>[AB_05_08_2023.xlsx]Лист2!$B$578:$B$580</c:f>
              <c:numCache>
                <c:formatCode>General</c:formatCode>
                <c:ptCount val="3"/>
                <c:pt idx="0">
                  <c:v>28.2</c:v>
                </c:pt>
                <c:pt idx="1">
                  <c:v>29.6</c:v>
                </c:pt>
                <c:pt idx="2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B6-2C49-8799-BA398CD62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Лист2!$A$589:$A$594</c:f>
              <c:strCache>
                <c:ptCount val="6"/>
                <c:pt idx="0">
                  <c:v>Сприяння здешевленню позик Уряду, які спрямовуються на розв’язання проблем зайнятості</c:v>
                </c:pt>
                <c:pt idx="1">
                  <c:v>Зміни дизайну процентної політики для стимулювання банків до кредитування економіки та виконання посередницьких функцій</c:v>
                </c:pt>
                <c:pt idx="2">
                  <c:v>Цільове пільгове рефінансування банківських кредитів для підприємств пріоритетних видів економічної діяльності</c:v>
                </c:pt>
                <c:pt idx="3">
                  <c:v>Пом’якшення вимог фінансового регулювання кредитної діяльності банків, зокрема в частині якості предметів застави та надійності позичальників</c:v>
                </c:pt>
                <c:pt idx="4">
                  <c:v>Інше</c:v>
                </c:pt>
                <c:pt idx="5">
                  <c:v>Важко відповісти</c:v>
                </c:pt>
              </c:strCache>
            </c:strRef>
          </c:cat>
          <c:val>
            <c:numRef>
              <c:f>Лист2!$B$589:$B$594</c:f>
              <c:numCache>
                <c:formatCode>General</c:formatCode>
                <c:ptCount val="6"/>
                <c:pt idx="0">
                  <c:v>14.1</c:v>
                </c:pt>
                <c:pt idx="1">
                  <c:v>14.1</c:v>
                </c:pt>
                <c:pt idx="2">
                  <c:v>16.899999999999999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8-0A45-B794-0B2B5534A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1230223"/>
        <c:axId val="1732148655"/>
      </c:barChart>
      <c:catAx>
        <c:axId val="2071230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732148655"/>
        <c:crosses val="autoZero"/>
        <c:auto val="1"/>
        <c:lblAlgn val="ctr"/>
        <c:lblOffset val="100"/>
        <c:noMultiLvlLbl val="0"/>
      </c:catAx>
      <c:valAx>
        <c:axId val="173214865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123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Лист2!$A$671:$A$680</c:f>
              <c:strCache>
                <c:ptCount val="10"/>
                <c:pt idx="0">
                  <c:v>Скорочення кількості працездатних та зростання кількості непрацездатних</c:v>
                </c:pt>
                <c:pt idx="1">
                  <c:v>Зростання кількості громадян вразливих категорій  (у тому числі з інвалідністю)</c:v>
                </c:pt>
                <c:pt idx="2">
                  <c:v>Зростання дефіциту працівників технічних та робітничих професій</c:v>
                </c:pt>
                <c:pt idx="3">
                  <c:v>Поширення явища посттравматичних стресових розладів у працівників</c:v>
                </c:pt>
                <c:pt idx="4">
                  <c:v>Неможливість прогнозування та формування внаслідок високої невизначеності</c:v>
                </c:pt>
                <c:pt idx="5">
                  <c:v>Регіональні диспропорції у професійному складі працівників</c:v>
                </c:pt>
                <c:pt idx="6">
                  <c:v>Складності створення  нових робочих місць</c:v>
                </c:pt>
                <c:pt idx="7">
                  <c:v>Висока тіньова складова сфери зайнятості (нелегальна чи напівлегальна зайнятість)</c:v>
                </c:pt>
                <c:pt idx="8">
                  <c:v>Інше (Відтік робочих кадрів/спеціалістів за кордон)</c:v>
                </c:pt>
                <c:pt idx="9">
                  <c:v>Важко відповісти</c:v>
                </c:pt>
              </c:strCache>
            </c:strRef>
          </c:cat>
          <c:val>
            <c:numRef>
              <c:f>Лист2!$B$671:$B$680</c:f>
              <c:numCache>
                <c:formatCode>General</c:formatCode>
                <c:ptCount val="10"/>
                <c:pt idx="0">
                  <c:v>63.4</c:v>
                </c:pt>
                <c:pt idx="1">
                  <c:v>36.6</c:v>
                </c:pt>
                <c:pt idx="2">
                  <c:v>57.7</c:v>
                </c:pt>
                <c:pt idx="3">
                  <c:v>16.899999999999999</c:v>
                </c:pt>
                <c:pt idx="4">
                  <c:v>23.9</c:v>
                </c:pt>
                <c:pt idx="5">
                  <c:v>9.9</c:v>
                </c:pt>
                <c:pt idx="6">
                  <c:v>19.7</c:v>
                </c:pt>
                <c:pt idx="7">
                  <c:v>45.1</c:v>
                </c:pt>
                <c:pt idx="8">
                  <c:v>1.4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D-FF4B-890C-75C11BD1F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20766383"/>
        <c:axId val="1820648223"/>
      </c:barChart>
      <c:catAx>
        <c:axId val="182076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0648223"/>
        <c:crosses val="autoZero"/>
        <c:auto val="1"/>
        <c:lblAlgn val="ctr"/>
        <c:lblOffset val="100"/>
        <c:noMultiLvlLbl val="0"/>
      </c:catAx>
      <c:valAx>
        <c:axId val="182064822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2076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2C-3E41-BC36-CA9838665B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2C-3E41-BC36-CA9838665B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2C-3E41-BC36-CA9838665B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[AB_05_08_2023.xlsx]Лист2!$A$601:$A$603</c:f>
              <c:strCache>
                <c:ptCount val="3"/>
                <c:pt idx="0">
                  <c:v>Безробіття</c:v>
                </c:pt>
                <c:pt idx="1">
                  <c:v>Дефіцит певних кадрів</c:v>
                </c:pt>
                <c:pt idx="2">
                  <c:v>І дефіцит і безробіття</c:v>
                </c:pt>
              </c:strCache>
            </c:strRef>
          </c:cat>
          <c:val>
            <c:numRef>
              <c:f>[AB_05_08_2023.xlsx]Лист2!$B$601:$B$603</c:f>
              <c:numCache>
                <c:formatCode>General</c:formatCode>
                <c:ptCount val="3"/>
                <c:pt idx="0">
                  <c:v>14.1</c:v>
                </c:pt>
                <c:pt idx="1">
                  <c:v>40.799999999999997</c:v>
                </c:pt>
                <c:pt idx="2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2C-3E41-BC36-CA9838665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Лист2!$A$685:$A$689</c:f>
              <c:strCache>
                <c:ptCount val="5"/>
                <c:pt idx="0">
                  <c:v>Скорочення кількості працездатних через міграцію</c:v>
                </c:pt>
                <c:pt idx="1">
                  <c:v>Скорочення кількості працездатних через мобілізацію</c:v>
                </c:pt>
                <c:pt idx="2">
                  <c:v>Скорочення кількості працездатних через загибель</c:v>
                </c:pt>
                <c:pt idx="3">
                  <c:v>Скорочення кількості працездатних через підвищення кількості осіб пенсійного віку</c:v>
                </c:pt>
                <c:pt idx="4">
                  <c:v>Важко відповісти</c:v>
                </c:pt>
              </c:strCache>
            </c:strRef>
          </c:cat>
          <c:val>
            <c:numRef>
              <c:f>Лист2!$B$685:$B$689</c:f>
              <c:numCache>
                <c:formatCode>General</c:formatCode>
                <c:ptCount val="5"/>
                <c:pt idx="0">
                  <c:v>40.799999999999997</c:v>
                </c:pt>
                <c:pt idx="1">
                  <c:v>35.200000000000003</c:v>
                </c:pt>
                <c:pt idx="2">
                  <c:v>12.7</c:v>
                </c:pt>
                <c:pt idx="3">
                  <c:v>8.5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4-F34C-94FF-81318DAA1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7327647"/>
        <c:axId val="1807329375"/>
      </c:barChart>
      <c:catAx>
        <c:axId val="18073276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807329375"/>
        <c:crosses val="autoZero"/>
        <c:auto val="1"/>
        <c:lblAlgn val="ctr"/>
        <c:lblOffset val="100"/>
        <c:noMultiLvlLbl val="0"/>
      </c:catAx>
      <c:valAx>
        <c:axId val="180732937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7327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583D-F1B7-514B-8AD6-5A69A20DC408}" type="datetimeFigureOut">
              <a:rPr lang="ru-UA" smtClean="0"/>
              <a:t>07/31/2023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8E667-F2C2-4C4F-BF6B-56D8564E38E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01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2B6A-DD0F-944F-A8CC-80EBD91E16D5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69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AC2F-1891-4248-820A-CA4BFC6FC607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882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C204-1CD1-9E43-B6CF-875EBD64A9E6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16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22AC-E57B-0E43-8605-5D85D6EAE102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65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B8CD-72F1-4D45-BE31-7FFE0BC90048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483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ED5C-5D45-C949-B598-DF5BC48C7859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647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5B5E-7860-C545-B98A-AD48AC9A64BA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197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BC15-9E42-9A4D-A91F-05245BA640E5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594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C35F-61A8-DF43-B3EA-AC3DABE51BEC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461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74F4-1A86-9C49-8CD5-BF6332ED1DB4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319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DB35-7B2B-B045-B45E-DF80C20E7B48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90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7CC7-5C07-0A4F-B671-60FF40B05485}" type="datetime1">
              <a:rPr lang="ru-RU" smtClean="0"/>
              <a:t>31.07.2023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63D8-BC10-4353-B077-4FAF5725BA8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62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9114" y="2290119"/>
            <a:ext cx="10544432" cy="3719009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3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Ринок праці та зайнятість в Україні  </a:t>
            </a:r>
            <a:endParaRPr lang="ru-UA" sz="3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b="1" i="1" dirty="0">
                <a:solidFill>
                  <a:schemeClr val="bg1"/>
                </a:solidFill>
              </a:rPr>
            </a:br>
            <a:r>
              <a:rPr lang="uk-UA" b="1" i="1" dirty="0">
                <a:solidFill>
                  <a:schemeClr val="bg1"/>
                </a:solidFill>
              </a:rPr>
              <a:t> Результати експертного опитування, проведеного соціологічною службою Центру Разумкова у липні 2023 року. </a:t>
            </a:r>
            <a:br>
              <a:rPr lang="uk-UA" b="1" i="1" dirty="0">
                <a:solidFill>
                  <a:schemeClr val="bg1"/>
                </a:solidFill>
              </a:rPr>
            </a:br>
            <a:r>
              <a:rPr lang="uk-UA" b="1" i="1" dirty="0">
                <a:solidFill>
                  <a:schemeClr val="bg1"/>
                </a:solidFill>
              </a:rPr>
              <a:t>(представники органів місцевого самоврядування, Центрів зайнятості, вищих навчальних закладів,  бізнесу)</a:t>
            </a:r>
            <a:endParaRPr lang="ru-UA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</a:t>
            </a:r>
            <a:b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i="1" dirty="0">
                <a:solidFill>
                  <a:schemeClr val="bg1"/>
                </a:solidFill>
              </a:rPr>
              <a:t>Опитано 71 експерта</a:t>
            </a:r>
            <a:b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>
              <a:solidFill>
                <a:schemeClr val="bg1"/>
              </a:solidFill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30" t="51171" r="49662" b="23363"/>
          <a:stretch/>
        </p:blipFill>
        <p:spPr>
          <a:xfrm>
            <a:off x="939114" y="575763"/>
            <a:ext cx="2018270" cy="11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9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106878" y="249402"/>
            <a:ext cx="11863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Ви вважаєте, який з наведених факторів скорочення чисельності працездатних є найбільш загрозливим?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один варіант відповіді)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канабісу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медичних цілях?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454E1A-EC44-AFBE-9C2E-B99A2209053B}"/>
              </a:ext>
            </a:extLst>
          </p:cNvPr>
          <p:cNvGraphicFramePr>
            <a:graphicFrameLocks/>
          </p:cNvGraphicFramePr>
          <p:nvPr/>
        </p:nvGraphicFramePr>
        <p:xfrm>
          <a:off x="323246" y="962358"/>
          <a:ext cx="11563954" cy="513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782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52810" y="6358106"/>
            <a:ext cx="53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C704E-6B56-B24B-6730-A33874B48584}"/>
              </a:ext>
            </a:extLst>
          </p:cNvPr>
          <p:cNvSpPr txBox="1"/>
          <p:nvPr/>
        </p:nvSpPr>
        <p:spPr>
          <a:xfrm>
            <a:off x="323246" y="66626"/>
            <a:ext cx="11397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Якщо, є  дефіцит кадрів, то в яких сферах є найбільший дефіцит?</a:t>
            </a:r>
            <a:br>
              <a:rPr lang="ru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не більше трьох сфер)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7962B5F-E3E9-2D27-87A9-AADFCF05D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171874"/>
              </p:ext>
            </p:extLst>
          </p:nvPr>
        </p:nvGraphicFramePr>
        <p:xfrm>
          <a:off x="323246" y="779582"/>
          <a:ext cx="11563954" cy="515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953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435665" y="193982"/>
            <a:ext cx="11320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 необхідне державне втручання та регулювання сфери зайнятості?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BEBE3ED-6CBF-5397-03AC-2828463F3028}"/>
              </a:ext>
            </a:extLst>
          </p:cNvPr>
          <p:cNvGraphicFramePr>
            <a:graphicFrameLocks/>
          </p:cNvGraphicFramePr>
          <p:nvPr/>
        </p:nvGraphicFramePr>
        <p:xfrm>
          <a:off x="435665" y="629939"/>
          <a:ext cx="11320670" cy="546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837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323246" y="130562"/>
            <a:ext cx="11534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заходи, реалізація яких сприятиме мінімізації негативних наслідків впливу війни на збалансування попиту й пропозиції на ринку праці України, мають здійснюватися? 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(Ви можете позначити кілька варіантів відповіді)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BB62A28-EF77-8BBE-7F4A-D64832C9D14A}"/>
              </a:ext>
            </a:extLst>
          </p:cNvPr>
          <p:cNvGraphicFramePr>
            <a:graphicFrameLocks/>
          </p:cNvGraphicFramePr>
          <p:nvPr/>
        </p:nvGraphicFramePr>
        <p:xfrm>
          <a:off x="323246" y="1053891"/>
          <a:ext cx="11563954" cy="487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74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178130" y="249402"/>
            <a:ext cx="11578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Хто, з Вашої точки зору, в першу  чергу має створювати нові робочі місця?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один варіант відповіді)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CC4FBC0-7124-4114-21FD-244FD39C9EDD}"/>
              </a:ext>
            </a:extLst>
          </p:cNvPr>
          <p:cNvGraphicFramePr>
            <a:graphicFrameLocks/>
          </p:cNvGraphicFramePr>
          <p:nvPr/>
        </p:nvGraphicFramePr>
        <p:xfrm>
          <a:off x="323246" y="819397"/>
          <a:ext cx="11578204" cy="527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963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249402"/>
            <a:ext cx="11534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підходи, що дозволяють створювати робочі місця, мають бути пріоритетними? 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один варіант відповіді)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6A5380D-787F-BA79-8B3D-57E69E9F260F}"/>
              </a:ext>
            </a:extLst>
          </p:cNvPr>
          <p:cNvGraphicFramePr>
            <a:graphicFrameLocks/>
          </p:cNvGraphicFramePr>
          <p:nvPr/>
        </p:nvGraphicFramePr>
        <p:xfrm>
          <a:off x="323245" y="895733"/>
          <a:ext cx="11534661" cy="511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457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2182" y="6358106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C704E-6B56-B24B-6730-A33874B48584}"/>
              </a:ext>
            </a:extLst>
          </p:cNvPr>
          <p:cNvSpPr txBox="1"/>
          <p:nvPr/>
        </p:nvSpPr>
        <p:spPr>
          <a:xfrm>
            <a:off x="323246" y="181609"/>
            <a:ext cx="1156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яких сферах мають насамперед створюватися робочі місця?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(Позначте не більше трьох сфер)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F4D2EE8-6CC0-5069-8ED3-02C9F14BB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186975"/>
              </p:ext>
            </p:extLst>
          </p:nvPr>
        </p:nvGraphicFramePr>
        <p:xfrm>
          <a:off x="323245" y="617566"/>
          <a:ext cx="11468951" cy="547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29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09798" y="0"/>
            <a:ext cx="11534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  арсенал інструментів політики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здатних стимулювати створення нових робочих місць та генерувати мультиплікативний ефект в економіці, має використовувати Уряд? </a:t>
            </a:r>
            <a:b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(Ви можете позначити кілька варіантів відповіді)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D6B599B-EFB4-F51B-4F5F-690721864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25918"/>
              </p:ext>
            </p:extLst>
          </p:nvPr>
        </p:nvGraphicFramePr>
        <p:xfrm>
          <a:off x="323245" y="923330"/>
          <a:ext cx="11647081" cy="543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08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323246" y="130562"/>
            <a:ext cx="11534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 з форм державної допомоги бізнесу на створення робочих місць, на Вашу думку,  є найбільш дієвими?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не більше трьох варіантів відповіді)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D979B56-3D08-FDEA-0208-694F7873F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431918"/>
              </p:ext>
            </p:extLst>
          </p:nvPr>
        </p:nvGraphicFramePr>
        <p:xfrm>
          <a:off x="323246" y="843518"/>
          <a:ext cx="11563954" cy="525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83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249402"/>
            <a:ext cx="11534662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Ви оцінюєте ефективність кожного з наведених заходів для вирішення проблеми зайнятості та забезпечення економіки трудовими ресурсами у повоєнний період за 5-бальною шкалою, де «1» означає, що його ефективність мінімальна, «5» – що його ефективність максимальна)?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Середні бали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D6AA0E8-85A2-507C-1700-B713101E2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95025"/>
              </p:ext>
            </p:extLst>
          </p:nvPr>
        </p:nvGraphicFramePr>
        <p:xfrm>
          <a:off x="323246" y="1216205"/>
          <a:ext cx="11563954" cy="488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86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64" y="635810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93A501-8D2F-844D-BD29-BFF2CE88D929}" type="slidenum">
              <a:rPr lang="uk-UA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C9F285E-5E22-0CA9-183C-C6C917AF5F0C}"/>
              </a:ext>
            </a:extLst>
          </p:cNvPr>
          <p:cNvGraphicFramePr>
            <a:graphicFrameLocks noGrp="1"/>
          </p:cNvGraphicFramePr>
          <p:nvPr/>
        </p:nvGraphicFramePr>
        <p:xfrm>
          <a:off x="314023" y="121119"/>
          <a:ext cx="11563954" cy="832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3954">
                  <a:extLst>
                    <a:ext uri="{9D8B030D-6E8A-4147-A177-3AD203B41FA5}">
                      <a16:colId xmlns:a16="http://schemas.microsoft.com/office/drawing/2014/main" val="14604419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 галузі української економіки, здатні забезпечити потужний економічний ефект при відповідній їх технологічний модернізації є, з Вашої точки зору, є найбільш перспективними галузями? </a:t>
                      </a: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(Позначте не більше трьох галузей)</a:t>
                      </a:r>
                      <a:r>
                        <a:rPr lang="ru-UA" dirty="0">
                          <a:effectLst/>
                        </a:rPr>
                        <a:t> </a:t>
                      </a: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57651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6D9B232-5E04-78BE-4D26-239B9D655459}"/>
              </a:ext>
            </a:extLst>
          </p:cNvPr>
          <p:cNvGraphicFramePr>
            <a:graphicFrameLocks/>
          </p:cNvGraphicFramePr>
          <p:nvPr/>
        </p:nvGraphicFramePr>
        <p:xfrm>
          <a:off x="323245" y="1116281"/>
          <a:ext cx="11554731" cy="498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4718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166276"/>
            <a:ext cx="11534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Які, з Вашої точки зору,  існують найбільш значні проблеми/перешкоди при працевлаштуванні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ветеранів?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не більше трьох варіантів відповіді)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5F89A96-56F0-0467-980A-DC45FD4A4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677236"/>
              </p:ext>
            </p:extLst>
          </p:nvPr>
        </p:nvGraphicFramePr>
        <p:xfrm>
          <a:off x="221673" y="812607"/>
          <a:ext cx="11748654" cy="54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639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130562"/>
            <a:ext cx="11534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з наведених сфер могли би бути пріоритетними для працевлаштування демобілізованих військовослужбовців після закінчення війни та скасування воєнного стану? </a:t>
            </a:r>
            <a:b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не більше трьох  варіантів відповіді)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253D672-A0F5-8241-6C99-5DBAAC142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517014"/>
              </p:ext>
            </p:extLst>
          </p:nvPr>
        </p:nvGraphicFramePr>
        <p:xfrm>
          <a:off x="323245" y="1120517"/>
          <a:ext cx="11534661" cy="485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91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-11849"/>
            <a:ext cx="115346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з нижченаведених заходів та програм, які  можуть бути запроваджені з метою  пришвидшення  інтеграції ветеранів в мирне життя або з метою їх працевлаштування, Ви вважаєте найбільш ефективними?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не більше п’яти  варіантів відповіді)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F75D940-1AE5-5309-ADA2-539C7F2A4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62682"/>
              </p:ext>
            </p:extLst>
          </p:nvPr>
        </p:nvGraphicFramePr>
        <p:xfrm>
          <a:off x="221673" y="911481"/>
          <a:ext cx="11784280" cy="54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723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249402"/>
            <a:ext cx="1153466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Наскільки, з Вашої точки зору, наразі достатнім є рівень працевлаштування людей з інвалідністю?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1FF4B67-13E1-41F4-9BCC-7EF8076ED40D}"/>
              </a:ext>
            </a:extLst>
          </p:cNvPr>
          <p:cNvGraphicFramePr>
            <a:graphicFrameLocks/>
          </p:cNvGraphicFramePr>
          <p:nvPr/>
        </p:nvGraphicFramePr>
        <p:xfrm>
          <a:off x="323246" y="690104"/>
          <a:ext cx="11563954" cy="540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8719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190027"/>
            <a:ext cx="1153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Вашу думку, чи готові роботодавці створювати особливі умови для людей з інвалідністю?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540678D-0E48-4FFA-AC45-98780419E754}"/>
              </a:ext>
            </a:extLst>
          </p:cNvPr>
          <p:cNvGraphicFramePr>
            <a:graphicFrameLocks/>
          </p:cNvGraphicFramePr>
          <p:nvPr/>
        </p:nvGraphicFramePr>
        <p:xfrm>
          <a:off x="323245" y="712519"/>
          <a:ext cx="11433089" cy="538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806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7808" y="6358106"/>
            <a:ext cx="6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813B0-CB1C-2EB5-BEBF-C04D78AA529B}"/>
              </a:ext>
            </a:extLst>
          </p:cNvPr>
          <p:cNvSpPr txBox="1"/>
          <p:nvPr/>
        </p:nvSpPr>
        <p:spPr>
          <a:xfrm>
            <a:off x="221673" y="154402"/>
            <a:ext cx="1153466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Наскільки ефективними, з Вашої точки зору, є:</a:t>
            </a:r>
            <a:endParaRPr lang="ru-U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F64AA61-6A1F-8624-0FCC-78DAC2B95262}"/>
              </a:ext>
            </a:extLst>
          </p:cNvPr>
          <p:cNvGraphicFramePr>
            <a:graphicFrameLocks/>
          </p:cNvGraphicFramePr>
          <p:nvPr/>
        </p:nvGraphicFramePr>
        <p:xfrm>
          <a:off x="221673" y="618855"/>
          <a:ext cx="11788002" cy="553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2421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8932" y="2469545"/>
            <a:ext cx="5374136" cy="191891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Дякуємо за увагу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 !</a:t>
            </a:r>
            <a:endParaRPr lang="uk-UA" sz="4400" dirty="0">
              <a:solidFill>
                <a:schemeClr val="bg1"/>
              </a:solidFill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730" t="51171" r="49662" b="23363"/>
          <a:stretch/>
        </p:blipFill>
        <p:spPr>
          <a:xfrm>
            <a:off x="871021" y="5092629"/>
            <a:ext cx="2018270" cy="11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64" y="635810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AD3A118-473F-A94F-8F4A-8BDDC221AAF1}" type="slidenum">
              <a:rPr lang="uk-UA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24B6404-87DA-160A-0D40-927BC572A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13238"/>
              </p:ext>
            </p:extLst>
          </p:nvPr>
        </p:nvGraphicFramePr>
        <p:xfrm>
          <a:off x="314023" y="121119"/>
          <a:ext cx="11563954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3954">
                  <a:extLst>
                    <a:ext uri="{9D8B030D-6E8A-4147-A177-3AD203B41FA5}">
                      <a16:colId xmlns:a16="http://schemas.microsoft.com/office/drawing/2014/main" val="14604419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Вашу думку, які сфери, що впливають на життєзабезпечення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країни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мають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uk-UA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ути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пріоритетними в процесі повоєнного відновлення? </a:t>
                      </a: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(Позначте не більше трьох сфер)</a:t>
                      </a: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57651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6A32D17-FEEF-565D-F9B7-666EDB79E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457010"/>
              </p:ext>
            </p:extLst>
          </p:nvPr>
        </p:nvGraphicFramePr>
        <p:xfrm>
          <a:off x="323245" y="855023"/>
          <a:ext cx="11554731" cy="51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739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64" y="635810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D6EAD7-9510-0D4F-A200-5BD3EBD51EE0}" type="slidenum">
              <a:rPr lang="uk-UA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459D053-1075-9D0F-2969-8B5691B4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322710"/>
              </p:ext>
            </p:extLst>
          </p:nvPr>
        </p:nvGraphicFramePr>
        <p:xfrm>
          <a:off x="323246" y="129430"/>
          <a:ext cx="10830296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0296">
                  <a:extLst>
                    <a:ext uri="{9D8B030D-6E8A-4147-A177-3AD203B41FA5}">
                      <a16:colId xmlns:a16="http://schemas.microsoft.com/office/drawing/2014/main" val="14604419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 кроки,  з Вашої точки зору, необхідно здійснювати в першу чергу?</a:t>
                      </a:r>
                      <a:b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(Позначте не більше трьох варіантів відповіді)</a:t>
                      </a: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57651"/>
                  </a:ext>
                </a:extLst>
              </a:tr>
            </a:tbl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EAB9B2F-2928-BFFA-B49A-D7591A871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684436"/>
              </p:ext>
            </p:extLst>
          </p:nvPr>
        </p:nvGraphicFramePr>
        <p:xfrm>
          <a:off x="323246" y="818155"/>
          <a:ext cx="11563954" cy="514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539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64" y="635810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445B43-A7E3-AA41-A882-FA11696F12FE}" type="slidenum">
              <a:rPr lang="uk-UA" smtClean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EC823-428C-A7A7-C724-55B9C8F52A2A}"/>
              </a:ext>
            </a:extLst>
          </p:cNvPr>
          <p:cNvSpPr txBox="1"/>
          <p:nvPr/>
        </p:nvSpPr>
        <p:spPr>
          <a:xfrm>
            <a:off x="566530" y="232854"/>
            <a:ext cx="10744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Вашу думку, чи має держава тимчасово перейти до практично ручного управління економікою, коли держава вирішує, що саме є пріоритетом і на що має йти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держпідтримка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9A74A1C-3A41-A055-75FE-1C2837B00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957102"/>
              </p:ext>
            </p:extLst>
          </p:nvPr>
        </p:nvGraphicFramePr>
        <p:xfrm>
          <a:off x="323246" y="1104405"/>
          <a:ext cx="11563954" cy="478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1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64" y="635810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91509-5732-CC3F-4F0D-EBC3D6268EE8}"/>
              </a:ext>
            </a:extLst>
          </p:cNvPr>
          <p:cNvSpPr txBox="1"/>
          <p:nvPr/>
        </p:nvSpPr>
        <p:spPr>
          <a:xfrm>
            <a:off x="0" y="22945"/>
            <a:ext cx="12005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Традиційно сучасні центральні банки </a:t>
            </a:r>
            <a:r>
              <a:rPr lang="uk-UA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пріоритетно</a:t>
            </a:r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зосереджують свою діяльність на досягненні інфляційних цілей</a:t>
            </a:r>
            <a:r>
              <a:rPr lang="uk-UA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Однак, під час структурних криз, коли звичайний перебіг економічного циклу порушується, охоплення проблематики питань центрального банку розширюється.</a:t>
            </a:r>
            <a:r>
              <a:rPr lang="uk-UA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Вашої точки зору, чи необхідно наділяти Національний банк України "подвійним мандатом" </a:t>
            </a:r>
            <a:b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(коли регулятор відповідає не лише за цінову стабільність, а й за стан економіки)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81A7347-79DD-22A4-C2C2-632895082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297875"/>
              </p:ext>
            </p:extLst>
          </p:nvPr>
        </p:nvGraphicFramePr>
        <p:xfrm>
          <a:off x="190005" y="1566898"/>
          <a:ext cx="11815948" cy="453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454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64" y="635810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9644A-B875-D39F-AF59-F3E01BC5C5A5}"/>
              </a:ext>
            </a:extLst>
          </p:cNvPr>
          <p:cNvSpPr txBox="1"/>
          <p:nvPr/>
        </p:nvSpPr>
        <p:spPr>
          <a:xfrm>
            <a:off x="314696" y="175667"/>
            <a:ext cx="11364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Ваша відповідь «ТАК», то які інструменти</a:t>
            </a:r>
            <a:r>
              <a:rPr lang="uk-UA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стимулювання зайнятості може застосовувати Національний банк України? </a:t>
            </a:r>
            <a:r>
              <a:rPr lang="uk-UA" sz="1800" b="1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(Ви можете позначити кілька варіантів відповіді)</a:t>
            </a:r>
            <a:r>
              <a:rPr lang="uk-UA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92DEE31-15C8-581A-732C-72541F4BB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941658"/>
              </p:ext>
            </p:extLst>
          </p:nvPr>
        </p:nvGraphicFramePr>
        <p:xfrm>
          <a:off x="323246" y="888623"/>
          <a:ext cx="11563954" cy="508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07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19164" y="6358106"/>
            <a:ext cx="56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0453B-8551-57AE-C992-9FEA8220FAEC}"/>
              </a:ext>
            </a:extLst>
          </p:cNvPr>
          <p:cNvSpPr txBox="1"/>
          <p:nvPr/>
        </p:nvSpPr>
        <p:spPr>
          <a:xfrm>
            <a:off x="0" y="130562"/>
            <a:ext cx="1188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ризики для українського  ринку праці є найбільшими?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не більше трьох варіантів відповіді)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A66F97C-6522-3E39-B0FA-27E20E378CAE}"/>
              </a:ext>
            </a:extLst>
          </p:cNvPr>
          <p:cNvGraphicFramePr>
            <a:graphicFrameLocks/>
          </p:cNvGraphicFramePr>
          <p:nvPr/>
        </p:nvGraphicFramePr>
        <p:xfrm>
          <a:off x="323245" y="566519"/>
          <a:ext cx="11480827" cy="541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077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27546"/>
            <a:ext cx="12192000" cy="630454"/>
          </a:xfrm>
          <a:prstGeom prst="rect">
            <a:avLst/>
          </a:prstGeom>
          <a:solidFill>
            <a:srgbClr val="2E2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527" t="50931" r="59460" b="37778"/>
          <a:stretch/>
        </p:blipFill>
        <p:spPr>
          <a:xfrm>
            <a:off x="323246" y="6294171"/>
            <a:ext cx="1253584" cy="497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1564" y="635810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18F571-44C1-3E46-B68F-4910E174374B}" type="slidenum">
              <a:rPr lang="ru-RU" smtClean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fld>
            <a:endParaRPr lang="uk-U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C704E-6B56-B24B-6730-A33874B48584}"/>
              </a:ext>
            </a:extLst>
          </p:cNvPr>
          <p:cNvSpPr txBox="1"/>
          <p:nvPr/>
        </p:nvSpPr>
        <p:spPr>
          <a:xfrm>
            <a:off x="522514" y="181609"/>
            <a:ext cx="11032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Що, з Вашої точки зору, наразі є більшою проблемою? </a:t>
            </a:r>
            <a:r>
              <a:rPr lang="uk-U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(Позначте один варіант відповіді)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E719EEB-0704-25B8-D8E0-32D8B8E29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591140"/>
              </p:ext>
            </p:extLst>
          </p:nvPr>
        </p:nvGraphicFramePr>
        <p:xfrm>
          <a:off x="323246" y="783771"/>
          <a:ext cx="11563954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285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15618</TotalTime>
  <Words>703</Words>
  <Application>Microsoft Office PowerPoint</Application>
  <PresentationFormat>Широкоэкранный</PresentationFormat>
  <Paragraphs>53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Олексій Розумний</dc:creator>
  <cp:lastModifiedBy>Olga Pyshchulina</cp:lastModifiedBy>
  <cp:revision>926</cp:revision>
  <cp:lastPrinted>2020-12-17T16:40:12Z</cp:lastPrinted>
  <dcterms:created xsi:type="dcterms:W3CDTF">2019-02-07T09:10:25Z</dcterms:created>
  <dcterms:modified xsi:type="dcterms:W3CDTF">2023-07-31T13:53:28Z</dcterms:modified>
</cp:coreProperties>
</file>